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41" r:id="rId5"/>
    <p:sldMasterId id="2147483742" r:id="rId6"/>
    <p:sldMasterId id="2147483743" r:id="rId7"/>
    <p:sldMasterId id="214748374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</p:sldIdLst>
  <p:sldSz cy="5143500" cx="9144000"/>
  <p:notesSz cx="6858000" cy="9144000"/>
  <p:embeddedFontLst>
    <p:embeddedFont>
      <p:font typeface="Space Mono"/>
      <p:regular r:id="rId57"/>
      <p:bold r:id="rId58"/>
      <p:italic r:id="rId59"/>
      <p:boldItalic r:id="rId60"/>
    </p:embeddedFont>
    <p:embeddedFont>
      <p:font typeface="Poppins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1152">
          <p15:clr>
            <a:srgbClr val="9AA0A6"/>
          </p15:clr>
        </p15:guide>
        <p15:guide id="5" pos="1728">
          <p15:clr>
            <a:srgbClr val="9AA0A6"/>
          </p15:clr>
        </p15:guide>
        <p15:guide id="6" pos="2304">
          <p15:clr>
            <a:srgbClr val="9AA0A6"/>
          </p15:clr>
        </p15:guide>
        <p15:guide id="7" pos="3456">
          <p15:clr>
            <a:srgbClr val="9AA0A6"/>
          </p15:clr>
        </p15:guide>
        <p15:guide id="8" pos="4032">
          <p15:clr>
            <a:srgbClr val="9AA0A6"/>
          </p15:clr>
        </p15:guide>
        <p15:guide id="9" pos="4608">
          <p15:clr>
            <a:srgbClr val="9AA0A6"/>
          </p15:clr>
        </p15:guide>
        <p15:guide id="10" pos="5184">
          <p15:clr>
            <a:srgbClr val="9AA0A6"/>
          </p15:clr>
        </p15:guide>
        <p15:guide id="11" orient="horz" pos="468">
          <p15:clr>
            <a:srgbClr val="9AA0A6"/>
          </p15:clr>
        </p15:guide>
        <p15:guide id="12" orient="horz" pos="1044">
          <p15:clr>
            <a:srgbClr val="9AA0A6"/>
          </p15:clr>
        </p15:guide>
        <p15:guide id="13" orient="horz" pos="2772">
          <p15:clr>
            <a:srgbClr val="9AA0A6"/>
          </p15:clr>
        </p15:guide>
        <p15:guide id="14" orient="horz" pos="21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A99CA7-A6CA-4A56-B7C9-364A058F9FC1}">
  <a:tblStyle styleId="{36A99CA7-A6CA-4A56-B7C9-364A058F9F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/>
        <p:guide pos="1152"/>
        <p:guide pos="1728"/>
        <p:guide pos="2304"/>
        <p:guide pos="3456"/>
        <p:guide pos="4032"/>
        <p:guide pos="4608"/>
        <p:guide pos="5184"/>
        <p:guide pos="468" orient="horz"/>
        <p:guide pos="1044" orient="horz"/>
        <p:guide pos="2772" orient="horz"/>
        <p:guide pos="21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Poppins-bold.fntdata"/><Relationship Id="rId61" Type="http://schemas.openxmlformats.org/officeDocument/2006/relationships/font" Target="fonts/Poppins-regular.fntdata"/><Relationship Id="rId20" Type="http://schemas.openxmlformats.org/officeDocument/2006/relationships/slide" Target="slides/slide11.xml"/><Relationship Id="rId64" Type="http://schemas.openxmlformats.org/officeDocument/2006/relationships/font" Target="fonts/Poppins-boldItalic.fntdata"/><Relationship Id="rId63" Type="http://schemas.openxmlformats.org/officeDocument/2006/relationships/font" Target="fonts/Poppins-italic.fntdata"/><Relationship Id="rId22" Type="http://schemas.openxmlformats.org/officeDocument/2006/relationships/slide" Target="slides/slide13.xml"/><Relationship Id="rId66" Type="http://schemas.openxmlformats.org/officeDocument/2006/relationships/font" Target="fonts/RobotoMono-bold.fntdata"/><Relationship Id="rId21" Type="http://schemas.openxmlformats.org/officeDocument/2006/relationships/slide" Target="slides/slide12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5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4.xml"/><Relationship Id="rId67" Type="http://schemas.openxmlformats.org/officeDocument/2006/relationships/font" Target="fonts/RobotoMono-italic.fntdata"/><Relationship Id="rId60" Type="http://schemas.openxmlformats.org/officeDocument/2006/relationships/font" Target="fonts/SpaceMono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SpaceMono-regular.fntdata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font" Target="fonts/SpaceMono-italic.fntdata"/><Relationship Id="rId14" Type="http://schemas.openxmlformats.org/officeDocument/2006/relationships/slide" Target="slides/slide5.xml"/><Relationship Id="rId58" Type="http://schemas.openxmlformats.org/officeDocument/2006/relationships/font" Target="fonts/SpaceMono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139e7f271f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139e7f271f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Welcome students to the session and introduce the focus on dictionaries as a Python data structure.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Greet students warmly to create a welcoming and inclusive environment.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Welcome to Week 2, Session 1 of TIP102! I’m excited to see all of you here today.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Today, we’re focusing on dictionaries, one of Python’s most versatile and powerful data structures.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By the end of this session, you’ll understand how dictionaries work, their syntax, and some practical applications for solving problems efficiently.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"What’s one thing you’ve found interesting or challenging about Python so far? Share it in the chat!"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Acknowledge responses: "Great point, [Student Name]! That’s something we’ll cover today."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humor or enthusiasm to make students feel comfortable: "Let’s bring that energy—who’s ready to master dictionaries?"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139e7f271f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139e7f271f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225f2204e2_0_2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225f2204e2_0_2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Encourage students to set goals and prioritize their time effectively.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Guide students to write down a short-term and long-term goal on paper or a sticky note.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Grab a sticky note or a piece of paper and write down one goal for this week and one long-term goal for this course. For example, a short-term goal could be 'complete all problems in Unit 2,' and a long-term goal might be 'pass the HackerRank assessments on the first try.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 students to hold their goals up to the camera or share them in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36b398e6b0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36b398e6b0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Encourage students to set goals and prioritize their time effectively.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Guide students to write down a short-term and long-term goal on paper or a sticky note.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Grab a sticky note or a piece of paper and write down one goal for this week and one long-term goal for this course. For example, a short-term goal could be 'complete all problems in Unit 2,' and a long-term goal might be 'pass the HackerRank assessments on the first try.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 students to hold their goals up to the camera or share them in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225f2204e2_0_2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225f2204e2_0_2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Help students recognize and manage external commitments while maintaining consistency.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Share practical strategies for balancing commitments and studying.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 all have responsibilities outside this course, whether it’s work, family, or other activities. The key is to create a realistic schedule. Identify your non-negotiables and plan your study time around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Share your own challenges and strategies to make it relatable. Then ask: "What’s one way you’ve managed to stay consistent in your learning?"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225f2204e2_0_2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225f2204e2_0_2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Create a space for students to share their challenges and solutions for balancing commitments.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Facilitate a discussion in the chat or use a Zoom poll.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"What challenges do you face in balancing study with other commitments? How do you plan to overcome them? Share your thoughts in the chat or unmute to share.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Acknowledge responses and thank students for sharing. If using a poll, discuss the results and common themes.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139e7f271f_0_2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139e7f271f_0_2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225f2204e2_0_3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225f2204e2_0_3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Assess students' prior knowledge and build a foundation for the lesson.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Facilitate an open discussion to gauge familiarity with dictionaries.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brainstorm: What do we already know about dictionaries in Python? For example, how are they different from lists or sets?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 with examples: "A dictionary is like a phonebook with names as keys and numbers as values. Can you think of other examples?"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225f2204e2_0_3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225f2204e2_0_3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Introduce dictionaries as a data structure for efficient data retrieval.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concept of key-value pairs and their use cases.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dictionary is a collection of key-value pairs where each key is unique. This makes it perfect for tasks like looking up user data or creating frequency maps.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example, if we’re counting the frequency of words in a sentence, a dictionary can map each word to its count.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"What are some scenarios where you might use a dictionary in a program?"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225f2204e2_0_3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225f2204e2_0_3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Familiarize students with dictionary methods and syntax.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Guide students through exploring the cheat sheet and answering questions.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Take a look at the Dictionary Methods &amp; Syntax section in the Unit 2 Cheat Sheet. What do you notice? What do you wonder?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Invite students to share their observations and clarify any misconceptions.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225f2204e2_0_3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225f2204e2_0_3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Highlight practical applications of dictionaries.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Provide examples of real-world scenarios where dictionaries are essential.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Dictionaries are incredibly versatile. You can use them to count character frequencies, store configurations, or even implement simple caching 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"Can you think of a problem you’ve solved or could solve using a dictionary?"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139e7f271f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139e7f271f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Provide an overview of the session and set clear expectations for the day’s structure and flow.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Display the agenda and briefly outline each section.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the interactive parts of the session to encourage participation.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Here’s today’s agenda. We’ll start with a quick discussion on time management and goal setting to help you succeed in this course.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Next, we’ll dive into dictionaries, exploring their structure, use cases, and methods in Python.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a short break, we’ll transition into collaborative problem solving, where you’ll apply what you’ve learned with your peers.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Finally, we’ll wrap up with reflections and a few reminders for the week ahead.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 me know if you have any questions about today’s plan before we get started!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🙌🏽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"Does this agenda make sense to everyone? Is there anything you’re particularly looking forward to today?"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feedback: "Give me a thumbs-up in the chat if you’re ready to dive in!"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Reassure students: "If you’re new to dictionaries or find them challenging, don’t worry. We’ll tackle everything step by step."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36b398e6b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36b398e6b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36b398e6b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36b398e6b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36b398e6b0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36b398e6b0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36b398e6b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36b398e6b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36b398e6b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36b398e6b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36b398e6b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36b398e6b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36b398e6b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36b398e6b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36b398e6b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36b398e6b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36b398e6b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36b398e6b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36b398e6b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36b398e6b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139e7f271f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139e7f271f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36b398e6b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36b398e6b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36b398e6b0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36b398e6b0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225f2204e2_0_3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225f2204e2_0_3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Reinforce the importance of the UMPIRE strategy for problem-solving.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Recap the Understand, Plan, and Implement steps.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revisit UPI. First, understand the problem requirements. Next, create a clear plan with pseudocode. Finally, implement your solution and test it thoroughly.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"Which of these steps do you find most challenging, and why?"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179b02814c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179b02814c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🌟 </a:t>
            </a: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Demonstrate solving a problem using dictionaries in Python by applying the </a:t>
            </a:r>
            <a:r>
              <a:rPr b="1" lang="en">
                <a:solidFill>
                  <a:schemeClr val="dk1"/>
                </a:solidFill>
              </a:rPr>
              <a:t>UPI</a:t>
            </a:r>
            <a:r>
              <a:rPr lang="en">
                <a:solidFill>
                  <a:schemeClr val="dk1"/>
                </a:solidFill>
              </a:rPr>
              <a:t> steps of the UMPIRE strategy (Understand, Plan, Implement). Engage students throughout the demo and normalize mistakes during implementation.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What should I be doing?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 through the </a:t>
            </a:r>
            <a:r>
              <a:rPr b="1" lang="en">
                <a:solidFill>
                  <a:schemeClr val="dk1"/>
                </a:solidFill>
              </a:rPr>
              <a:t>UPI</a:t>
            </a:r>
            <a:r>
              <a:rPr lang="en">
                <a:solidFill>
                  <a:schemeClr val="dk1"/>
                </a:solidFill>
              </a:rPr>
              <a:t> steps (Understand, Plan, Implement) of the UMPIRE strategy to solve the problem.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student interaction by asking questions at each step.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Model debugging and error handling by introducing a small mistake intentionally and resolving it collaboratively.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What should I be saying?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1. Understand the Problem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"Let’s start with the first step: </a:t>
            </a:r>
            <a:r>
              <a:rPr b="1" lang="en">
                <a:solidFill>
                  <a:schemeClr val="dk1"/>
                </a:solidFill>
              </a:rPr>
              <a:t>Understand</a:t>
            </a:r>
            <a:r>
              <a:rPr lang="en">
                <a:solidFill>
                  <a:schemeClr val="dk1"/>
                </a:solidFill>
              </a:rPr>
              <a:t>. Our goal is to [describe the problem, e.g., count the frequency of words in a given sentence and store the results in a dictionary]."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"The input is a string: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'hello world hello'</a:t>
            </a:r>
            <a:r>
              <a:rPr lang="en">
                <a:solidFill>
                  <a:schemeClr val="dk1"/>
                </a:solidFill>
              </a:rPr>
              <a:t>. The expected output is a dictionary with word frequencies: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{'hello': 2, 'world': 1}</a:t>
            </a:r>
            <a:r>
              <a:rPr lang="en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"Key constraints include ignoring punctuation and treating words case-insensitively."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"Let’s identify potential edge cases: What happens if the input string is empty? Or if it contains repeated punctuation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'hello!!!'</a:t>
            </a:r>
            <a:r>
              <a:rPr lang="en">
                <a:solidFill>
                  <a:schemeClr val="dk1"/>
                </a:solidFill>
              </a:rPr>
              <a:t>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"Does everyone understand the problem? Are there any questions about the requirements?"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2. Plan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"Now let’s move to </a:t>
            </a:r>
            <a:r>
              <a:rPr b="1" lang="en">
                <a:solidFill>
                  <a:schemeClr val="dk1"/>
                </a:solidFill>
              </a:rPr>
              <a:t>Plan</a:t>
            </a:r>
            <a:r>
              <a:rPr lang="en">
                <a:solidFill>
                  <a:schemeClr val="dk1"/>
                </a:solidFill>
              </a:rPr>
              <a:t>. How can we use a dictionary to solve this efficiently?"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"Here’s the step-by-step approach: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Split the string into individual words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.split()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Iterate through the words, cleaning each one (e.g., removing punctuation and converting to lowercase).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Use a dictionary to track the frequency of each word: if the word exists as a key, increment its value; otherwise, add it with an initial value of 1."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"This plan leverages the O(1) average time complexity of dictionary key lookups for efficiency."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"Does this plan make sense? What might be a potential challenge when implementing it?"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3. Implement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"Let’s implement our plan step by step in Python. I’ll start by defining the function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count_word_frequencies</a:t>
            </a:r>
            <a:r>
              <a:rPr lang="en">
                <a:solidFill>
                  <a:schemeClr val="dk1"/>
                </a:solidFill>
              </a:rPr>
              <a:t>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Code: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def count_word_frequencies(sentence):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word_freq = {}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words = sentence.split()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word in words: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word = word.lower().strip(".,!?")  # Clean the word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if word in word_freq: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word_freq[word] += 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else: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word_freq[word] = 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word_freq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"Notice how we use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word.lower()</a:t>
            </a:r>
            <a:r>
              <a:rPr lang="en">
                <a:solidFill>
                  <a:schemeClr val="dk1"/>
                </a:solidFill>
              </a:rPr>
              <a:t> to make the process case-insensitive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.strip()</a:t>
            </a:r>
            <a:r>
              <a:rPr lang="en">
                <a:solidFill>
                  <a:schemeClr val="dk1"/>
                </a:solidFill>
              </a:rPr>
              <a:t> to remove punctuation."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Normalize Mistakes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Intentionally make an error, such as forgetting to initialize the dictionary: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"Oops, I forgot to initialize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word_freq</a:t>
            </a:r>
            <a:r>
              <a:rPr lang="en">
                <a:solidFill>
                  <a:schemeClr val="dk1"/>
                </a:solidFill>
              </a:rPr>
              <a:t>. Let’s run the code and see what happens."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Debug: "Ah, it throws 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NameError</a:t>
            </a:r>
            <a:r>
              <a:rPr lang="en">
                <a:solidFill>
                  <a:schemeClr val="dk1"/>
                </a:solidFill>
              </a:rPr>
              <a:t>. Why do you think that happened? Let’s fix it by properly initializing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word_freq</a:t>
            </a:r>
            <a:r>
              <a:rPr lang="en">
                <a:solidFill>
                  <a:schemeClr val="dk1"/>
                </a:solidFill>
              </a:rPr>
              <a:t> as an empty dictionary."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Re-run the code with corrections and validate the results.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🎙️ </a:t>
            </a:r>
            <a:r>
              <a:rPr b="1" lang="en">
                <a:solidFill>
                  <a:schemeClr val="dk1"/>
                </a:solidFill>
              </a:rPr>
              <a:t>How should I engage students?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 for predictions: "Before we run the code, what output do you expect for the input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'hello world hello'</a:t>
            </a:r>
            <a:r>
              <a:rPr lang="en">
                <a:solidFill>
                  <a:schemeClr val="dk1"/>
                </a:solidFill>
              </a:rPr>
              <a:t>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questions: "Does anyone see another way to handle punctuation and make this cleaner? What if we used regular expressions?"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Invite suggestions: "What edge cases should we test? For example, what should the function return for an empty string or input with only punctuation?"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Normalize mistakes: "Mistakes are a natural part of coding! Let’s debug this step by step together."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36b398e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36b398e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36b398e6b0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36b398e6b0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225f2204e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225f2204e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Provide a short break to refresh and re-energize.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Announce the break and remind students to return on 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Play the countdown timer video (be sure to share sound).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take 5 minutes to step away from the screen. Be sure to return promptly.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225f2204e2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225f2204e2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225f2204e2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225f2204e2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Smoothly transition students into breakout rooms for collaboration.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Share room assignments and explain how to join breakout rooms.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the link to find your room and introduce yourself to your group.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Check that everyone understands the process before sending them to breakout rooms.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225f2204e2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225f2204e2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225f2204e2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225f2204e2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225f2204e2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225f2204e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36b398e6b0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36b398e6b0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36b398e6b0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36b398e6b0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usage can vary by course, so this can get students thinking about how to use it in this class specifically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36b398e6b0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36b398e6b0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Ask students to share out AI tricks they’ve learned with their peers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the AI offer a solution that worked right away, or did it require iteration or clarification? If so, what clarifications and additional context did you provide?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you balance using AI assistance with trying to solve problems independently? How did it compare to your experiences debugging without AI?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36b398e6b0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36b398e6b0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225f2204e2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225f2204e2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End the session on a positive note.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Prompt students to share their reflections in the chat.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celebrate your wins. Share one good thing you learned or accomplished today!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 a few responses aloud and celebrate with enthusiasm.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225f2204e2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225f2204e2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Gather feedback to improve future sessions.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Share the survey link and emphasize its importance.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Your feedback helps us make these sessions even better. Please take a moment to complete the survey.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Thank students for their input and explain how feedback has been used in the past.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225f2204e2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225f2204e2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Reinforce key tasks and deadlines.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Summarize next steps and encourage continued engagement.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Don’t forget to complete the problem sets and take the HackerRank assessment by Sunday!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students to ask any lingering questions before signing off.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36b398e6b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36b398e6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225f2204e2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225f2204e2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Share feedback from the previous session and highlight areas of success and improvement.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Summarize feedback from the previous session's survey and present key takeaways.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From your feedback, it seems many of you enjoyed [highlighted aspect]. One suggestion was [area for improvement]. We’ll work on that today.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Ask: "Does anyone have additional feedback or suggestions?"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66ccdbda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66ccdbda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225f2204e2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225f2204e2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Foster visual engagement to create a more interactive and connected virtual environment.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Encourage students to turn on their cameras.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Let’s all turn on our cameras to make this session more interactive and engaging. Seeing everyone’s faces makes it easier to connect and collaborate!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🙌🏽 How should I engage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Acknowledge those who turn on their cameras: "Thanks for turning on your camera, [Student Name]! It’s great to see everyone today."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225f2204e2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225f2204e2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🌟 Purpose:</a:t>
            </a:r>
            <a:r>
              <a:rPr lang="en">
                <a:solidFill>
                  <a:schemeClr val="dk1"/>
                </a:solidFill>
              </a:rPr>
              <a:t> Prepare students for collaborative problem-solving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✅ What should I be doing?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the breakout room process and answer any logistical questions.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🎙️ What should I be saying?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We’ll use your entry tickets to assign breakout rooms based on your progress in the course. Once assigned, you’ll navigate to your room and start working with your group.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3.png"/><Relationship Id="rId4" Type="http://schemas.openxmlformats.org/officeDocument/2006/relationships/image" Target="../media/image41.png"/><Relationship Id="rId5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44.png"/><Relationship Id="rId5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23.png"/><Relationship Id="rId4" Type="http://schemas.openxmlformats.org/officeDocument/2006/relationships/image" Target="../media/image41.png"/><Relationship Id="rId5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44.png"/><Relationship Id="rId5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.png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Relationship Id="rId3" Type="http://schemas.openxmlformats.org/officeDocument/2006/relationships/image" Target="../media/image23.png"/><Relationship Id="rId4" Type="http://schemas.openxmlformats.org/officeDocument/2006/relationships/image" Target="../media/image41.png"/><Relationship Id="rId5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44.png"/><Relationship Id="rId5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7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70" name="Google Shape;70;p17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7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1147575" y="344400"/>
            <a:ext cx="7644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24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5" y="420262"/>
            <a:ext cx="505275" cy="5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8" name="Google Shape;78;p18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1" name="Google Shape;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4" name="Google Shape;84;p18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1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9" name="Google Shape;89;p19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96" name="Google Shape;96;p20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97" name="Google Shape;97;p20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20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7" name="Google Shape;117;p22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118" name="Google Shape;118;p22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22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120" name="Google Shape;120;p22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2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2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" name="Google Shape;123;p22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157" name="Google Shape;157;p26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29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3" name="Google Shape;1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3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3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4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237" name="Google Shape;23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/>
          <p:nvPr/>
        </p:nvSpPr>
        <p:spPr>
          <a:xfrm>
            <a:off x="1071950" y="892850"/>
            <a:ext cx="5283900" cy="28203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9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250" name="Google Shape;250;p39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51" name="Google Shape;251;p39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252" name="Google Shape;252;p39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3" name="Google Shape;253;p3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9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61" name="Google Shape;261;p39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2" name="Google Shape;262;p39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or Intro">
  <p:cSld name="CUSTOM_6_2_1_1_1_2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0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0"/>
          <p:cNvSpPr txBox="1"/>
          <p:nvPr/>
        </p:nvSpPr>
        <p:spPr>
          <a:xfrm>
            <a:off x="565375" y="333100"/>
            <a:ext cx="500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Meet the Instructor</a:t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69" name="Google Shape;269;p40"/>
          <p:cNvSpPr/>
          <p:nvPr>
            <p:ph idx="2" type="pic"/>
          </p:nvPr>
        </p:nvSpPr>
        <p:spPr>
          <a:xfrm>
            <a:off x="592550" y="1010825"/>
            <a:ext cx="2579400" cy="2289000"/>
          </a:xfrm>
          <a:prstGeom prst="roundRect">
            <a:avLst>
              <a:gd fmla="val 7884" name="adj"/>
            </a:avLst>
          </a:prstGeom>
          <a:noFill/>
          <a:ln cap="flat" cmpd="sng" w="28575">
            <a:solidFill>
              <a:srgbClr val="00C38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282" name="Google Shape;28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86" name="Google Shape;286;p44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/>
        </p:nvSpPr>
        <p:spPr>
          <a:xfrm>
            <a:off x="1147575" y="344400"/>
            <a:ext cx="7644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How are we going to get there?</a:t>
            </a:r>
            <a:endParaRPr b="1" sz="24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90" name="Google Shape;290;p45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291" name="Google Shape;291;p45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45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5" y="420262"/>
            <a:ext cx="505275" cy="5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6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8" name="Google Shape;298;p46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01" name="Google Shape;3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4" name="Google Shape;304;p46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7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7" name="Google Shape;307;p47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9" name="Google Shape;309;p47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316" name="Google Shape;316;p48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317" name="Google Shape;317;p48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48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8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9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7" name="Google Shape;337;p50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338" name="Google Shape;338;p50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" name="Google Shape;339;p50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340" name="Google Shape;340;p50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50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50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3" name="Google Shape;343;p50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1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2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5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8" name="Google Shape;358;p52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63" name="Google Shape;3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53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366" name="Google Shape;366;p53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53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68" name="Google Shape;368;p53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4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4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73" name="Google Shape;3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377" name="Google Shape;377;p54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5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5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83" name="Google Shape;3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386" name="Google Shape;386;p5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" name="Google Shape;387;p5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6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6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93" name="Google Shape;3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5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396" name="Google Shape;396;p5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56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7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03" name="Google Shape;40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7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406" name="Google Shape;406;p5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57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8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3" name="Google Shape;41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58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416" name="Google Shape;416;p58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5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9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9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9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22" name="Google Shape;42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9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9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26" name="Google Shape;426;p59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27" name="Google Shape;42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9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0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6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437" name="Google Shape;437;p6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6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1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1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44" name="Google Shape;44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61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447" name="Google Shape;447;p61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61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62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453" name="Google Shape;4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2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5" name="Google Shape;45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457" name="Google Shape;4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9" name="Google Shape;459;p63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4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4"/>
          <p:cNvSpPr/>
          <p:nvPr/>
        </p:nvSpPr>
        <p:spPr>
          <a:xfrm>
            <a:off x="1071950" y="892850"/>
            <a:ext cx="5283900" cy="28203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4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5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67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470" name="Google Shape;470;p67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71" name="Google Shape;471;p67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472" name="Google Shape;472;p67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3" name="Google Shape;473;p67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67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67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7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81" name="Google Shape;481;p67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82" name="Google Shape;482;p67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or Intro">
  <p:cSld name="CUSTOM_6_2_1_1_1_2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8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8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68"/>
          <p:cNvSpPr txBox="1"/>
          <p:nvPr/>
        </p:nvSpPr>
        <p:spPr>
          <a:xfrm>
            <a:off x="565375" y="333100"/>
            <a:ext cx="500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Meet the Instructor</a:t>
            </a:r>
            <a:endParaRPr sz="2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89" name="Google Shape;489;p68"/>
          <p:cNvSpPr/>
          <p:nvPr>
            <p:ph idx="2" type="pic"/>
          </p:nvPr>
        </p:nvSpPr>
        <p:spPr>
          <a:xfrm>
            <a:off x="592550" y="1010825"/>
            <a:ext cx="2579400" cy="2289000"/>
          </a:xfrm>
          <a:prstGeom prst="roundRect">
            <a:avLst>
              <a:gd fmla="val 7884" name="adj"/>
            </a:avLst>
          </a:prstGeom>
          <a:noFill/>
          <a:ln cap="flat" cmpd="sng" w="28575">
            <a:solidFill>
              <a:srgbClr val="00C38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 1">
  <p:cSld name="CUSTOM_1_1_1_2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69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492" name="Google Shape;492;p69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93" name="Google Shape;493;p69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494" name="Google Shape;494;p69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5" name="Google Shape;495;p69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69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9" name="Google Shape;499;p69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69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01" name="Google Shape;501;p69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2" name="Google Shape;502;p69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- Blank">
  <p:cSld name="TITLE_AND_BODY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Frame">
  <p:cSld name="TITLE_AND_BODY_1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2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2"/>
          <p:cNvPicPr preferRelativeResize="0"/>
          <p:nvPr/>
        </p:nvPicPr>
        <p:blipFill rotWithShape="1">
          <a:blip r:embed="rId3">
            <a:alphaModFix/>
          </a:blip>
          <a:srcRect b="19849" l="3048" r="3719" t="15219"/>
          <a:stretch/>
        </p:blipFill>
        <p:spPr>
          <a:xfrm>
            <a:off x="7152175" y="4819704"/>
            <a:ext cx="1541199" cy="2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72"/>
          <p:cNvSpPr/>
          <p:nvPr/>
        </p:nvSpPr>
        <p:spPr>
          <a:xfrm>
            <a:off x="352350" y="390450"/>
            <a:ext cx="8439300" cy="436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Card">
  <p:cSld name="CUSTOM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4.png" id="515" name="Google Shape;51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65" y="1310001"/>
            <a:ext cx="1717224" cy="17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25" y="106625"/>
            <a:ext cx="3208724" cy="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3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Space Mono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19" name="Google Shape;519;p73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20" name="Google Shape;520;p73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Agenda">
  <p:cSld name="CUSTOM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4"/>
          <p:cNvSpPr txBox="1"/>
          <p:nvPr/>
        </p:nvSpPr>
        <p:spPr>
          <a:xfrm>
            <a:off x="552800" y="344402"/>
            <a:ext cx="823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Agenda</a:t>
            </a:r>
            <a:endParaRPr b="1" sz="3600">
              <a:solidFill>
                <a:srgbClr val="05103E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523" name="Google Shape;523;p74"/>
          <p:cNvGrpSpPr/>
          <p:nvPr/>
        </p:nvGrpSpPr>
        <p:grpSpPr>
          <a:xfrm rot="5400000">
            <a:off x="5719749" y="1629787"/>
            <a:ext cx="4964577" cy="1883925"/>
            <a:chOff x="4152224" y="1218499"/>
            <a:chExt cx="4964577" cy="1883925"/>
          </a:xfrm>
        </p:grpSpPr>
        <p:pic>
          <p:nvPicPr>
            <p:cNvPr id="524" name="Google Shape;524;p74"/>
            <p:cNvPicPr preferRelativeResize="0"/>
            <p:nvPr/>
          </p:nvPicPr>
          <p:blipFill rotWithShape="1">
            <a:blip r:embed="rId2">
              <a:alphaModFix/>
            </a:blip>
            <a:srcRect b="11994" l="14887" r="61868" t="21294"/>
            <a:stretch/>
          </p:blipFill>
          <p:spPr>
            <a:xfrm rot="-5400011">
              <a:off x="5710924" y="-340197"/>
              <a:ext cx="1668224" cy="4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4"/>
            <p:cNvPicPr preferRelativeResize="0"/>
            <p:nvPr/>
          </p:nvPicPr>
          <p:blipFill rotWithShape="1">
            <a:blip r:embed="rId3">
              <a:alphaModFix/>
            </a:blip>
            <a:srcRect b="34798" l="0" r="33244" t="0"/>
            <a:stretch/>
          </p:blipFill>
          <p:spPr>
            <a:xfrm rot="-5400000">
              <a:off x="7253138" y="1238761"/>
              <a:ext cx="1883925" cy="1843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6" name="Google Shape;52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ext">
  <p:cSld name="CUSTOM_1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5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75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32" name="Google Shape;532;p75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33" name="Google Shape;53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75"/>
          <p:cNvPicPr preferRelativeResize="0"/>
          <p:nvPr/>
        </p:nvPicPr>
        <p:blipFill rotWithShape="1">
          <a:blip r:embed="rId5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6" name="Google Shape;536;p75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Only">
  <p:cSld name="CUSTOM_1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6"/>
          <p:cNvPicPr preferRelativeResize="0"/>
          <p:nvPr/>
        </p:nvPicPr>
        <p:blipFill rotWithShape="1">
          <a:blip r:embed="rId2">
            <a:alphaModFix/>
          </a:blip>
          <a:srcRect b="12754" l="73006" r="0" t="25835"/>
          <a:stretch/>
        </p:blipFill>
        <p:spPr>
          <a:xfrm flipH="1" rot="10800000">
            <a:off x="0" y="2754401"/>
            <a:ext cx="1007652" cy="229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9" name="Google Shape;539;p76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3244900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6"/>
          <p:cNvPicPr preferRelativeResize="0"/>
          <p:nvPr/>
        </p:nvPicPr>
        <p:blipFill rotWithShape="1">
          <a:blip r:embed="rId4">
            <a:alphaModFix/>
          </a:blip>
          <a:srcRect b="0" l="86044" r="0" t="25417"/>
          <a:stretch/>
        </p:blipFill>
        <p:spPr>
          <a:xfrm rot="5400000">
            <a:off x="7212900" y="-1425024"/>
            <a:ext cx="510701" cy="336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41" name="Google Shape;541;p76"/>
          <p:cNvPicPr preferRelativeResize="0"/>
          <p:nvPr/>
        </p:nvPicPr>
        <p:blipFill rotWithShape="1">
          <a:blip r:embed="rId3">
            <a:alphaModFix/>
          </a:blip>
          <a:srcRect b="54288" l="0" r="5482" t="14989"/>
          <a:stretch/>
        </p:blipFill>
        <p:spPr>
          <a:xfrm>
            <a:off x="7354100" y="-1"/>
            <a:ext cx="1794526" cy="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Android">
  <p:cSld name="CUSTOM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7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grpSp>
        <p:nvGrpSpPr>
          <p:cNvPr id="548" name="Google Shape;548;p77"/>
          <p:cNvGrpSpPr/>
          <p:nvPr/>
        </p:nvGrpSpPr>
        <p:grpSpPr>
          <a:xfrm>
            <a:off x="5709066" y="201260"/>
            <a:ext cx="2296623" cy="4424889"/>
            <a:chOff x="5598780" y="137712"/>
            <a:chExt cx="2577001" cy="4664652"/>
          </a:xfrm>
        </p:grpSpPr>
        <p:pic>
          <p:nvPicPr>
            <p:cNvPr id="549" name="Google Shape;549;p77"/>
            <p:cNvPicPr preferRelativeResize="0"/>
            <p:nvPr/>
          </p:nvPicPr>
          <p:blipFill rotWithShape="1">
            <a:blip r:embed="rId3">
              <a:alphaModFix/>
            </a:blip>
            <a:srcRect b="1604" l="0" r="0" t="1768"/>
            <a:stretch/>
          </p:blipFill>
          <p:spPr>
            <a:xfrm>
              <a:off x="5598780" y="137712"/>
              <a:ext cx="2577001" cy="4664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77"/>
            <p:cNvSpPr/>
            <p:nvPr/>
          </p:nvSpPr>
          <p:spPr>
            <a:xfrm>
              <a:off x="5789881" y="461652"/>
              <a:ext cx="2204100" cy="391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77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52" name="Google Shape;55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77"/>
          <p:cNvSpPr/>
          <p:nvPr/>
        </p:nvSpPr>
        <p:spPr>
          <a:xfrm>
            <a:off x="6555438" y="4318850"/>
            <a:ext cx="603900" cy="222000"/>
          </a:xfrm>
          <a:prstGeom prst="rect">
            <a:avLst/>
          </a:prstGeom>
          <a:solidFill>
            <a:srgbClr val="1515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iPhone">
  <p:cSld name="CUSTOM_3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8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58" name="Google Shape;558;p78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59" name="Google Shape;55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78"/>
          <p:cNvSpPr/>
          <p:nvPr/>
        </p:nvSpPr>
        <p:spPr>
          <a:xfrm>
            <a:off x="5879375" y="347075"/>
            <a:ext cx="1956000" cy="4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78"/>
          <p:cNvPicPr preferRelativeResize="0"/>
          <p:nvPr/>
        </p:nvPicPr>
        <p:blipFill rotWithShape="1">
          <a:blip r:embed="rId4">
            <a:alphaModFix/>
          </a:blip>
          <a:srcRect b="3081" l="0" r="0" t="0"/>
          <a:stretch/>
        </p:blipFill>
        <p:spPr>
          <a:xfrm>
            <a:off x="5349374" y="226759"/>
            <a:ext cx="3016012" cy="437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Website">
  <p:cSld name="CUSTOM_3_2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9"/>
          <p:cNvPicPr preferRelativeResize="0"/>
          <p:nvPr/>
        </p:nvPicPr>
        <p:blipFill rotWithShape="1">
          <a:blip r:embed="rId2">
            <a:alphaModFix/>
          </a:blip>
          <a:srcRect b="30853" l="0" r="22540" t="0"/>
          <a:stretch/>
        </p:blipFill>
        <p:spPr>
          <a:xfrm>
            <a:off x="5860600" y="2508800"/>
            <a:ext cx="3283400" cy="26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9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66" name="Google Shape;566;p79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67" name="Google Shape;5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9" name="Google Shape;569;p79"/>
          <p:cNvGrpSpPr/>
          <p:nvPr/>
        </p:nvGrpSpPr>
        <p:grpSpPr>
          <a:xfrm>
            <a:off x="4344100" y="398125"/>
            <a:ext cx="4546500" cy="4222800"/>
            <a:chOff x="4344100" y="398125"/>
            <a:chExt cx="4546500" cy="4222800"/>
          </a:xfrm>
        </p:grpSpPr>
        <p:sp>
          <p:nvSpPr>
            <p:cNvPr id="570" name="Google Shape;570;p79"/>
            <p:cNvSpPr/>
            <p:nvPr/>
          </p:nvSpPr>
          <p:spPr>
            <a:xfrm>
              <a:off x="4344100" y="398125"/>
              <a:ext cx="4546500" cy="4222800"/>
            </a:xfrm>
            <a:prstGeom prst="roundRect">
              <a:avLst>
                <a:gd fmla="val 322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1" name="Google Shape;571;p79"/>
            <p:cNvGrpSpPr/>
            <p:nvPr/>
          </p:nvGrpSpPr>
          <p:grpSpPr>
            <a:xfrm>
              <a:off x="4445450" y="524200"/>
              <a:ext cx="399495" cy="101100"/>
              <a:chOff x="4445450" y="524200"/>
              <a:chExt cx="399495" cy="101100"/>
            </a:xfrm>
          </p:grpSpPr>
          <p:sp>
            <p:nvSpPr>
              <p:cNvPr id="572" name="Google Shape;572;p79"/>
              <p:cNvSpPr/>
              <p:nvPr/>
            </p:nvSpPr>
            <p:spPr>
              <a:xfrm>
                <a:off x="4445450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79"/>
              <p:cNvSpPr/>
              <p:nvPr/>
            </p:nvSpPr>
            <p:spPr>
              <a:xfrm>
                <a:off x="4594797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79"/>
              <p:cNvSpPr/>
              <p:nvPr/>
            </p:nvSpPr>
            <p:spPr>
              <a:xfrm>
                <a:off x="4744145" y="524200"/>
                <a:ext cx="100800" cy="1011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5" name="Google Shape;575;p79"/>
            <p:cNvSpPr/>
            <p:nvPr/>
          </p:nvSpPr>
          <p:spPr>
            <a:xfrm>
              <a:off x="4910625" y="448450"/>
              <a:ext cx="3835500" cy="252600"/>
            </a:xfrm>
            <a:prstGeom prst="roundRect">
              <a:avLst>
                <a:gd fmla="val 3409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Phone Placeholder">
  <p:cSld name="CUSTOM_3_1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8000" y="508538"/>
            <a:ext cx="4238740" cy="38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0"/>
          <p:cNvSpPr txBox="1"/>
          <p:nvPr>
            <p:ph type="title"/>
          </p:nvPr>
        </p:nvSpPr>
        <p:spPr>
          <a:xfrm>
            <a:off x="452400" y="481275"/>
            <a:ext cx="4924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79" name="Google Shape;579;p80"/>
          <p:cNvSpPr txBox="1"/>
          <p:nvPr>
            <p:ph idx="1" type="body"/>
          </p:nvPr>
        </p:nvSpPr>
        <p:spPr>
          <a:xfrm>
            <a:off x="452400" y="1132825"/>
            <a:ext cx="42387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80" name="Google Shape;5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Code Block">
  <p:cSld name="CUSTOM_7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81"/>
          <p:cNvPicPr preferRelativeResize="0"/>
          <p:nvPr/>
        </p:nvPicPr>
        <p:blipFill rotWithShape="1">
          <a:blip r:embed="rId2">
            <a:alphaModFix/>
          </a:blip>
          <a:srcRect b="29631" l="0" r="52624" t="21293"/>
          <a:stretch/>
        </p:blipFill>
        <p:spPr>
          <a:xfrm rot="-5400005">
            <a:off x="5694763" y="-60161"/>
            <a:ext cx="3400125" cy="35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1"/>
          <p:cNvSpPr/>
          <p:nvPr/>
        </p:nvSpPr>
        <p:spPr>
          <a:xfrm>
            <a:off x="4385200" y="481275"/>
            <a:ext cx="4308300" cy="41397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81"/>
          <p:cNvSpPr txBox="1"/>
          <p:nvPr/>
        </p:nvSpPr>
        <p:spPr>
          <a:xfrm>
            <a:off x="357200" y="408225"/>
            <a:ext cx="44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6" name="Google Shape;5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81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b="1" sz="24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Space Mono"/>
              <a:buNone/>
              <a:defRPr sz="3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89" name="Google Shape;589;p81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0" name="Google Shape;590;p81"/>
          <p:cNvSpPr txBox="1"/>
          <p:nvPr>
            <p:ph idx="2" type="subTitle"/>
          </p:nvPr>
        </p:nvSpPr>
        <p:spPr>
          <a:xfrm>
            <a:off x="4511175" y="586000"/>
            <a:ext cx="40800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Icebreaker">
  <p:cSld name="CUSTOM_7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82"/>
          <p:cNvPicPr preferRelativeResize="0"/>
          <p:nvPr/>
        </p:nvPicPr>
        <p:blipFill rotWithShape="1">
          <a:blip r:embed="rId3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595" name="Google Shape;59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82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Icebreaker</a:t>
            </a:r>
            <a:endParaRPr/>
          </a:p>
        </p:txBody>
      </p:sp>
      <p:sp>
        <p:nvSpPr>
          <p:cNvPr id="598" name="Google Shape;598;p82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82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00" name="Google Shape;600;p82"/>
          <p:cNvPicPr preferRelativeResize="0"/>
          <p:nvPr/>
        </p:nvPicPr>
        <p:blipFill rotWithShape="1">
          <a:blip r:embed="rId5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Discussion Prompt">
  <p:cSld name="CUSTOM_6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3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3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05" name="Google Shape;6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3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  <a:endParaRPr/>
          </a:p>
        </p:txBody>
      </p:sp>
      <p:sp>
        <p:nvSpPr>
          <p:cNvPr id="609" name="Google Shape;609;p83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Reflection Prompt">
  <p:cSld name="CUSTOM_6_2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84"/>
          <p:cNvPicPr preferRelativeResize="0"/>
          <p:nvPr/>
        </p:nvPicPr>
        <p:blipFill rotWithShape="1">
          <a:blip r:embed="rId2">
            <a:alphaModFix/>
          </a:blip>
          <a:srcRect b="20620" l="74975" r="11427" t="41243"/>
          <a:stretch/>
        </p:blipFill>
        <p:spPr>
          <a:xfrm rot="-5400000">
            <a:off x="627389" y="3816763"/>
            <a:ext cx="691823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4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4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15" name="Google Shape;6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7" name="Google Shape;617;p84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Reflection</a:t>
            </a:r>
            <a:endParaRPr/>
          </a:p>
        </p:txBody>
      </p:sp>
      <p:sp>
        <p:nvSpPr>
          <p:cNvPr id="618" name="Google Shape;618;p84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84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ry It">
  <p:cSld name="CUSTOM_6_2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5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5"/>
          <p:cNvPicPr preferRelativeResize="0"/>
          <p:nvPr/>
        </p:nvPicPr>
        <p:blipFill rotWithShape="1">
          <a:blip r:embed="rId3">
            <a:alphaModFix/>
          </a:blip>
          <a:srcRect b="45415" l="60224" r="12699" t="43298"/>
          <a:stretch/>
        </p:blipFill>
        <p:spPr>
          <a:xfrm>
            <a:off x="0" y="4131025"/>
            <a:ext cx="2061576" cy="10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40000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25" name="Google Shape;62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85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Try It!</a:t>
            </a:r>
            <a:endParaRPr/>
          </a:p>
        </p:txBody>
      </p:sp>
      <p:sp>
        <p:nvSpPr>
          <p:cNvPr id="628" name="Google Shape;628;p85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p85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reakout Rooms">
  <p:cSld name="CUSTOM_6_2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6"/>
          <p:cNvPicPr preferRelativeResize="0"/>
          <p:nvPr/>
        </p:nvPicPr>
        <p:blipFill rotWithShape="1">
          <a:blip r:embed="rId2">
            <a:alphaModFix/>
          </a:blip>
          <a:srcRect b="0" l="25912" r="44506" t="78389"/>
          <a:stretch/>
        </p:blipFill>
        <p:spPr>
          <a:xfrm rot="10800000">
            <a:off x="1" y="4032002"/>
            <a:ext cx="1547899" cy="11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6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F6BF"/>
          </a:solidFill>
          <a:ln cap="flat" cmpd="sng" w="152400">
            <a:solidFill>
              <a:srgbClr val="FFF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35" name="Google Shape;63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86"/>
          <p:cNvSpPr txBox="1"/>
          <p:nvPr/>
        </p:nvSpPr>
        <p:spPr>
          <a:xfrm>
            <a:off x="1154000" y="440000"/>
            <a:ext cx="364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Breakout Rooms</a:t>
            </a:r>
            <a:endParaRPr/>
          </a:p>
        </p:txBody>
      </p:sp>
      <p:sp>
        <p:nvSpPr>
          <p:cNvPr id="638" name="Google Shape;638;p86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86"/>
          <p:cNvSpPr txBox="1"/>
          <p:nvPr>
            <p:ph idx="2" type="body"/>
          </p:nvPr>
        </p:nvSpPr>
        <p:spPr>
          <a:xfrm>
            <a:off x="452400" y="1260500"/>
            <a:ext cx="64959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0" name="Google Shape;640;p86"/>
          <p:cNvSpPr/>
          <p:nvPr/>
        </p:nvSpPr>
        <p:spPr>
          <a:xfrm>
            <a:off x="7040775" y="1347600"/>
            <a:ext cx="1764000" cy="1755000"/>
          </a:xfrm>
          <a:prstGeom prst="roundRect">
            <a:avLst>
              <a:gd fmla="val 4613" name="adj"/>
            </a:avLst>
          </a:prstGeom>
          <a:solidFill>
            <a:srgbClr val="FFF6B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 on Slack and tag: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p86"/>
          <p:cNvSpPr txBox="1"/>
          <p:nvPr>
            <p:ph idx="3" type="subTitle"/>
          </p:nvPr>
        </p:nvSpPr>
        <p:spPr>
          <a:xfrm>
            <a:off x="7040775" y="2436050"/>
            <a:ext cx="1764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CFU">
  <p:cSld name="CUSTOM_6_2_1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7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5400000">
            <a:off x="556661" y="3399336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7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>
            <a:off x="-3355" y="3951836"/>
            <a:ext cx="2123899" cy="119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7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47" name="Google Shape;64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87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Understanding</a:t>
            </a:r>
            <a:endParaRPr/>
          </a:p>
        </p:txBody>
      </p:sp>
      <p:sp>
        <p:nvSpPr>
          <p:cNvPr id="650" name="Google Shape;650;p87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1" name="Google Shape;651;p87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CFU w/ Code">
  <p:cSld name="CUSTOM_6_2_1_1_1_3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88"/>
          <p:cNvPicPr preferRelativeResize="0"/>
          <p:nvPr/>
        </p:nvPicPr>
        <p:blipFill rotWithShape="1">
          <a:blip r:embed="rId2">
            <a:alphaModFix/>
          </a:blip>
          <a:srcRect b="26804" l="62508" r="0" t="0"/>
          <a:stretch/>
        </p:blipFill>
        <p:spPr>
          <a:xfrm flipH="1" rot="-5400000">
            <a:off x="7383499" y="-567539"/>
            <a:ext cx="1192950" cy="23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8"/>
          <p:cNvPicPr preferRelativeResize="0"/>
          <p:nvPr/>
        </p:nvPicPr>
        <p:blipFill rotWithShape="1">
          <a:blip r:embed="rId3">
            <a:alphaModFix/>
          </a:blip>
          <a:srcRect b="57773" l="27820" r="30811" t="19032"/>
          <a:stretch/>
        </p:blipFill>
        <p:spPr>
          <a:xfrm rot="10800000">
            <a:off x="7020095" y="11"/>
            <a:ext cx="2123899" cy="11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8"/>
          <p:cNvSpPr txBox="1"/>
          <p:nvPr>
            <p:ph idx="1" type="body"/>
          </p:nvPr>
        </p:nvSpPr>
        <p:spPr>
          <a:xfrm>
            <a:off x="452400" y="1344125"/>
            <a:ext cx="34740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6" name="Google Shape;65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88"/>
          <p:cNvSpPr/>
          <p:nvPr/>
        </p:nvSpPr>
        <p:spPr>
          <a:xfrm>
            <a:off x="4118450" y="266700"/>
            <a:ext cx="4722300" cy="4459500"/>
          </a:xfrm>
          <a:prstGeom prst="roundRect">
            <a:avLst>
              <a:gd fmla="val 24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8"/>
          <p:cNvSpPr txBox="1"/>
          <p:nvPr>
            <p:ph idx="2" type="subTitle"/>
          </p:nvPr>
        </p:nvSpPr>
        <p:spPr>
          <a:xfrm>
            <a:off x="4256529" y="378199"/>
            <a:ext cx="44721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None/>
              <a:defRPr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60" name="Google Shape;660;p88"/>
          <p:cNvSpPr txBox="1"/>
          <p:nvPr>
            <p:ph idx="3" type="subTitle"/>
          </p:nvPr>
        </p:nvSpPr>
        <p:spPr>
          <a:xfrm>
            <a:off x="153900" y="4514325"/>
            <a:ext cx="1617300" cy="4317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61" name="Google Shape;66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8"/>
          <p:cNvSpPr txBox="1"/>
          <p:nvPr/>
        </p:nvSpPr>
        <p:spPr>
          <a:xfrm>
            <a:off x="1147375" y="322700"/>
            <a:ext cx="26532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Check for 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Understanding</a:t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Instructor Demo">
  <p:cSld name="CUSTOM_6_2_1_1_1_2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89"/>
          <p:cNvPicPr preferRelativeResize="0"/>
          <p:nvPr/>
        </p:nvPicPr>
        <p:blipFill rotWithShape="1">
          <a:blip r:embed="rId2">
            <a:alphaModFix/>
          </a:blip>
          <a:srcRect b="74120" l="54584" r="17187" t="10927"/>
          <a:stretch/>
        </p:blipFill>
        <p:spPr>
          <a:xfrm>
            <a:off x="0" y="4089375"/>
            <a:ext cx="2024750" cy="10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9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192550"/>
            <a:ext cx="2189575" cy="9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68" name="Google Shape;66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89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Instructor Demo</a:t>
            </a:r>
            <a:endParaRPr/>
          </a:p>
        </p:txBody>
      </p:sp>
      <p:sp>
        <p:nvSpPr>
          <p:cNvPr id="671" name="Google Shape;671;p89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2" name="Google Shape;672;p89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Exit Ticket">
  <p:cSld name="CUSTOM_6_2_1_1_1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0"/>
          <p:cNvPicPr preferRelativeResize="0"/>
          <p:nvPr/>
        </p:nvPicPr>
        <p:blipFill rotWithShape="1">
          <a:blip r:embed="rId2">
            <a:alphaModFix/>
          </a:blip>
          <a:srcRect b="0" l="0" r="2248" t="69501"/>
          <a:stretch/>
        </p:blipFill>
        <p:spPr>
          <a:xfrm rot="10800000">
            <a:off x="-13874" y="4314577"/>
            <a:ext cx="2158724" cy="8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0"/>
          <p:cNvPicPr preferRelativeResize="0"/>
          <p:nvPr/>
        </p:nvPicPr>
        <p:blipFill rotWithShape="1">
          <a:blip r:embed="rId3">
            <a:alphaModFix/>
          </a:blip>
          <a:srcRect b="10675" l="33625" r="26314" t="71927"/>
          <a:stretch/>
        </p:blipFill>
        <p:spPr>
          <a:xfrm>
            <a:off x="0" y="4248650"/>
            <a:ext cx="206040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  <a:solidFill>
            <a:srgbClr val="E9F6FF"/>
          </a:solidFill>
          <a:ln cap="flat" cmpd="sng" w="152400">
            <a:solidFill>
              <a:srgbClr val="E9F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78" name="Google Shape;67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90"/>
          <p:cNvSpPr txBox="1"/>
          <p:nvPr/>
        </p:nvSpPr>
        <p:spPr>
          <a:xfrm>
            <a:off x="1154000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Exit Ticket</a:t>
            </a:r>
            <a:endParaRPr/>
          </a:p>
        </p:txBody>
      </p:sp>
      <p:sp>
        <p:nvSpPr>
          <p:cNvPr id="681" name="Google Shape;681;p90"/>
          <p:cNvSpPr txBox="1"/>
          <p:nvPr/>
        </p:nvSpPr>
        <p:spPr>
          <a:xfrm>
            <a:off x="914400" y="1334575"/>
            <a:ext cx="7326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2" name="Google Shape;682;p9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1800"/>
              <a:buFont typeface="Poppins"/>
              <a:buChar char="✱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Waterfall">
  <p:cSld name="CUSTOM_6_2_1_1_1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91"/>
          <p:cNvSpPr txBox="1"/>
          <p:nvPr/>
        </p:nvSpPr>
        <p:spPr>
          <a:xfrm>
            <a:off x="1270675" y="440000"/>
            <a:ext cx="4239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One Good Thing</a:t>
            </a:r>
            <a:endParaRPr/>
          </a:p>
        </p:txBody>
      </p:sp>
      <p:pic>
        <p:nvPicPr>
          <p:cNvPr id="687" name="Google Shape;68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439975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1"/>
          <p:cNvSpPr txBox="1"/>
          <p:nvPr/>
        </p:nvSpPr>
        <p:spPr>
          <a:xfrm>
            <a:off x="1050100" y="1332050"/>
            <a:ext cx="7204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reflect on today’s session.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Maybe you got a question answered, overcame a specific coding challenge, or learned how to do something completely new!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In the chat, share at least one good thing you’ve learned or experienced during the session today.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Let’s celebrate together!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9" name="Google Shape;68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3564500"/>
            <a:ext cx="654950" cy="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Section Card">
  <p:cSld name="CUSTOM_2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vider1.png" id="691" name="Google Shape;691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92"/>
          <p:cNvSpPr txBox="1"/>
          <p:nvPr>
            <p:ph type="title"/>
          </p:nvPr>
        </p:nvSpPr>
        <p:spPr>
          <a:xfrm>
            <a:off x="884825" y="2317200"/>
            <a:ext cx="3157800" cy="509100"/>
          </a:xfrm>
          <a:prstGeom prst="rect">
            <a:avLst/>
          </a:prstGeom>
          <a:solidFill>
            <a:srgbClr val="1B1C57"/>
          </a:solidFill>
          <a:ln cap="flat" cmpd="sng" w="2286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Mono"/>
              <a:buNone/>
              <a:defRPr sz="3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3" name="Google Shape;693;p9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Main Idea">
  <p:cSld name="CUSTOM_5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93"/>
          <p:cNvPicPr preferRelativeResize="0"/>
          <p:nvPr/>
        </p:nvPicPr>
        <p:blipFill rotWithShape="1">
          <a:blip r:embed="rId2">
            <a:alphaModFix/>
          </a:blip>
          <a:srcRect b="0" l="0" r="0" t="1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474201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3"/>
          <p:cNvSpPr/>
          <p:nvPr/>
        </p:nvSpPr>
        <p:spPr>
          <a:xfrm>
            <a:off x="914400" y="1656900"/>
            <a:ext cx="7315200" cy="1829700"/>
          </a:xfrm>
          <a:prstGeom prst="roundRect">
            <a:avLst>
              <a:gd fmla="val 16667" name="adj"/>
            </a:avLst>
          </a:prstGeom>
          <a:solidFill>
            <a:srgbClr val="1B1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3"/>
          <p:cNvSpPr txBox="1"/>
          <p:nvPr>
            <p:ph type="title"/>
          </p:nvPr>
        </p:nvSpPr>
        <p:spPr>
          <a:xfrm>
            <a:off x="914400" y="1656900"/>
            <a:ext cx="7315200" cy="18297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Background Card">
  <p:cSld name="CUSTOM_5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94"/>
          <p:cNvPicPr preferRelativeResize="0"/>
          <p:nvPr/>
        </p:nvPicPr>
        <p:blipFill rotWithShape="1">
          <a:blip r:embed="rId2">
            <a:alphaModFix/>
          </a:blip>
          <a:srcRect b="29727" l="20060" r="22062" t="3715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">
  <p:cSld name="CUSTOM_1_1_1_2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96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704" name="Google Shape;704;p96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705" name="Google Shape;705;p96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706" name="Google Shape;706;p96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7" name="Google Shape;707;p96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96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FFEEFF"/>
          </a:solidFill>
          <a:ln cap="flat" cmpd="sng" w="152400">
            <a:solidFill>
              <a:srgbClr val="FFE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Glows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96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Grows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2" name="Google Shape;71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525" y="1080163"/>
            <a:ext cx="65530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5" y="1080162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6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pace Mono"/>
                <a:ea typeface="Space Mono"/>
                <a:cs typeface="Space Mono"/>
                <a:sym typeface="Space Mono"/>
              </a:rPr>
              <a:t>Your Feedback</a:t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15" name="Google Shape;715;p96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6" name="Google Shape;716;p96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Glows &amp; Grows 1">
  <p:cSld name="CUSTOM_1_1_1_2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97"/>
          <p:cNvGrpSpPr/>
          <p:nvPr/>
        </p:nvGrpSpPr>
        <p:grpSpPr>
          <a:xfrm>
            <a:off x="6262100" y="-3850"/>
            <a:ext cx="2886900" cy="485125"/>
            <a:chOff x="6262100" y="-3850"/>
            <a:chExt cx="2886900" cy="485125"/>
          </a:xfrm>
        </p:grpSpPr>
        <p:pic>
          <p:nvPicPr>
            <p:cNvPr descr="1.png" id="719" name="Google Shape;719;p97"/>
            <p:cNvPicPr preferRelativeResize="0"/>
            <p:nvPr/>
          </p:nvPicPr>
          <p:blipFill rotWithShape="1">
            <a:blip r:embed="rId2">
              <a:alphaModFix/>
            </a:blip>
            <a:srcRect b="88506" l="21895" r="16532" t="0"/>
            <a:stretch/>
          </p:blipFill>
          <p:spPr>
            <a:xfrm rot="10800000">
              <a:off x="6539872" y="1"/>
              <a:ext cx="2609128" cy="48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720" name="Google Shape;720;p97"/>
            <p:cNvPicPr preferRelativeResize="0"/>
            <p:nvPr/>
          </p:nvPicPr>
          <p:blipFill rotWithShape="1">
            <a:blip r:embed="rId3">
              <a:alphaModFix/>
            </a:blip>
            <a:srcRect b="54291" l="0" r="0" t="36404"/>
            <a:stretch/>
          </p:blipFill>
          <p:spPr>
            <a:xfrm>
              <a:off x="6262100" y="-3850"/>
              <a:ext cx="1898600" cy="17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.png" id="721" name="Google Shape;721;p97"/>
          <p:cNvPicPr preferRelativeResize="0"/>
          <p:nvPr/>
        </p:nvPicPr>
        <p:blipFill rotWithShape="1">
          <a:blip r:embed="rId2">
            <a:alphaModFix/>
          </a:blip>
          <a:srcRect b="0" l="29745" r="0" t="86858"/>
          <a:stretch/>
        </p:blipFill>
        <p:spPr>
          <a:xfrm rot="-5400000">
            <a:off x="-1232301" y="3379801"/>
            <a:ext cx="2977026" cy="5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22" name="Google Shape;722;p97"/>
          <p:cNvPicPr preferRelativeResize="0"/>
          <p:nvPr/>
        </p:nvPicPr>
        <p:blipFill rotWithShape="1">
          <a:blip r:embed="rId3">
            <a:alphaModFix/>
          </a:blip>
          <a:srcRect b="0" l="73812" r="0" t="0"/>
          <a:stretch/>
        </p:blipFill>
        <p:spPr>
          <a:xfrm>
            <a:off x="6" y="2067125"/>
            <a:ext cx="497200" cy="18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175" y="4875550"/>
            <a:ext cx="1541202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9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97"/>
          <p:cNvSpPr txBox="1"/>
          <p:nvPr/>
        </p:nvSpPr>
        <p:spPr>
          <a:xfrm>
            <a:off x="1034475" y="1532576"/>
            <a:ext cx="3269400" cy="2976900"/>
          </a:xfrm>
          <a:prstGeom prst="rect">
            <a:avLst/>
          </a:prstGeom>
          <a:solidFill>
            <a:srgbClr val="D7FFEE"/>
          </a:solidFill>
          <a:ln cap="flat" cmpd="sng" w="1524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97"/>
          <p:cNvSpPr txBox="1"/>
          <p:nvPr/>
        </p:nvSpPr>
        <p:spPr>
          <a:xfrm>
            <a:off x="4840125" y="1532578"/>
            <a:ext cx="3269400" cy="2976900"/>
          </a:xfrm>
          <a:prstGeom prst="rect">
            <a:avLst/>
          </a:prstGeom>
          <a:solidFill>
            <a:srgbClr val="FFEDF0"/>
          </a:solidFill>
          <a:ln cap="flat" cmpd="sng" w="1524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97"/>
          <p:cNvSpPr txBox="1"/>
          <p:nvPr/>
        </p:nvSpPr>
        <p:spPr>
          <a:xfrm>
            <a:off x="452400" y="481263"/>
            <a:ext cx="823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28" name="Google Shape;728;p97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9" name="Google Shape;729;p97"/>
          <p:cNvSpPr txBox="1"/>
          <p:nvPr>
            <p:ph idx="2" type="subTitle"/>
          </p:nvPr>
        </p:nvSpPr>
        <p:spPr>
          <a:xfrm>
            <a:off x="499117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oppins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2.png"/><Relationship Id="rId4" Type="http://schemas.openxmlformats.org/officeDocument/2006/relationships/image" Target="../media/image151.png"/><Relationship Id="rId9" Type="http://schemas.openxmlformats.org/officeDocument/2006/relationships/image" Target="../media/image150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1.png"/><Relationship Id="rId8" Type="http://schemas.openxmlformats.org/officeDocument/2006/relationships/image" Target="../media/image143.png"/><Relationship Id="rId11" Type="http://schemas.openxmlformats.org/officeDocument/2006/relationships/image" Target="../media/image140.png"/><Relationship Id="rId10" Type="http://schemas.openxmlformats.org/officeDocument/2006/relationships/image" Target="../media/image144.png"/><Relationship Id="rId13" Type="http://schemas.openxmlformats.org/officeDocument/2006/relationships/image" Target="../media/image155.png"/><Relationship Id="rId12" Type="http://schemas.openxmlformats.org/officeDocument/2006/relationships/image" Target="../media/image153.png"/><Relationship Id="rId14" Type="http://schemas.openxmlformats.org/officeDocument/2006/relationships/image" Target="../media/image1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urses.codepath.org/courses/tip101/unit/2#!cheatsheet" TargetMode="External"/><Relationship Id="rId4" Type="http://schemas.openxmlformats.org/officeDocument/2006/relationships/image" Target="../media/image1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youtube.com/watch?v=Jwd_lkXoLKk" TargetMode="External"/><Relationship Id="rId4" Type="http://schemas.openxmlformats.org/officeDocument/2006/relationships/image" Target="../media/image16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7.png"/><Relationship Id="rId4" Type="http://schemas.openxmlformats.org/officeDocument/2006/relationships/image" Target="../media/image160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6.png"/><Relationship Id="rId4" Type="http://schemas.openxmlformats.org/officeDocument/2006/relationships/hyperlink" Target="http://www.youtube.com/watch?v=BTZMUDKSpSs" TargetMode="External"/><Relationship Id="rId5" Type="http://schemas.openxmlformats.org/officeDocument/2006/relationships/image" Target="../media/image16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support@codepath.org" TargetMode="External"/><Relationship Id="rId4" Type="http://schemas.openxmlformats.org/officeDocument/2006/relationships/image" Target="../media/image149.png"/><Relationship Id="rId5" Type="http://schemas.openxmlformats.org/officeDocument/2006/relationships/hyperlink" Target="https://www.loom.com/share/366a136e192240c5babd29eab44c5dd9?sid=78b28890-7799-4e9f-bfc3-acfb3806600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8"/>
          <p:cNvSpPr txBox="1"/>
          <p:nvPr>
            <p:ph type="title"/>
          </p:nvPr>
        </p:nvSpPr>
        <p:spPr>
          <a:xfrm>
            <a:off x="1628200" y="1807975"/>
            <a:ext cx="5887800" cy="7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Dictionaries</a:t>
            </a:r>
            <a:endParaRPr sz="3600"/>
          </a:p>
        </p:txBody>
      </p:sp>
      <p:sp>
        <p:nvSpPr>
          <p:cNvPr id="735" name="Google Shape;735;p98"/>
          <p:cNvSpPr txBox="1"/>
          <p:nvPr>
            <p:ph idx="1" type="subTitle"/>
          </p:nvPr>
        </p:nvSpPr>
        <p:spPr>
          <a:xfrm>
            <a:off x="2360925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TIP102</a:t>
            </a:r>
            <a:endParaRPr/>
          </a:p>
        </p:txBody>
      </p:sp>
      <p:sp>
        <p:nvSpPr>
          <p:cNvPr id="736" name="Google Shape;736;p98"/>
          <p:cNvSpPr txBox="1"/>
          <p:nvPr>
            <p:ph idx="2" type="subTitle"/>
          </p:nvPr>
        </p:nvSpPr>
        <p:spPr>
          <a:xfrm>
            <a:off x="4803950" y="3126675"/>
            <a:ext cx="19791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7"/>
          <p:cNvSpPr txBox="1"/>
          <p:nvPr>
            <p:ph type="title"/>
          </p:nvPr>
        </p:nvSpPr>
        <p:spPr>
          <a:xfrm>
            <a:off x="884825" y="2317200"/>
            <a:ext cx="39387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Management</a:t>
            </a:r>
            <a:endParaRPr/>
          </a:p>
        </p:txBody>
      </p:sp>
      <p:sp>
        <p:nvSpPr>
          <p:cNvPr id="799" name="Google Shape;799;p107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8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805" name="Google Shape;805;p10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6" name="Google Shape;806;p108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Grab a scrap piece of paper or a sticky note!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Write down </a:t>
            </a:r>
            <a:r>
              <a:rPr b="1" lang="en"/>
              <a:t>one short-term goal</a:t>
            </a:r>
            <a:r>
              <a:rPr lang="en"/>
              <a:t> for this week and </a:t>
            </a:r>
            <a:r>
              <a:rPr b="1" lang="en"/>
              <a:t>one long-term goal</a:t>
            </a:r>
            <a:r>
              <a:rPr lang="en"/>
              <a:t> for the course.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812" name="Google Shape;812;p10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109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Grab a scrap piece of paper or a sticky note!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Write down </a:t>
            </a:r>
            <a:r>
              <a:rPr b="1" lang="en"/>
              <a:t>one short-term goal</a:t>
            </a:r>
            <a:r>
              <a:rPr lang="en"/>
              <a:t> for this week and </a:t>
            </a:r>
            <a:r>
              <a:rPr b="1" lang="en"/>
              <a:t>one long-term goal</a:t>
            </a:r>
            <a:r>
              <a:rPr lang="en"/>
              <a:t> for the course.</a:t>
            </a:r>
            <a:endParaRPr/>
          </a:p>
        </p:txBody>
      </p:sp>
      <p:pic>
        <p:nvPicPr>
          <p:cNvPr id="814" name="Google Shape;814;p109" title="Screenshot 2025-06-10 at 3.47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5" y="2471625"/>
            <a:ext cx="3162675" cy="10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09" title="Screenshot 2025-06-10 at 3.48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250" y="2102450"/>
            <a:ext cx="25622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09" title="Screenshot 2025-06-10 at 3.48.5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47775"/>
            <a:ext cx="3074625" cy="12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09" title="Screenshot 2025-06-10 at 3.47.52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3450" y="3142875"/>
            <a:ext cx="2690101" cy="18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09" title="Screenshot 2025-06-10 at 3.48.38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4375" y="2540475"/>
            <a:ext cx="2932851" cy="11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09" title="Screenshot 2025-06-10 at 3.49.26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9614" y="2079420"/>
            <a:ext cx="2030425" cy="98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09" title="Screenshot 2025-06-10 at 3.50.08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5450" y="3260738"/>
            <a:ext cx="2184850" cy="16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09" title="Screenshot 2025-06-10 at 3.50.48 P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27013" y="4401300"/>
            <a:ext cx="1964225" cy="7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09" title="Screenshot 2025-06-10 at 3.51.16 PM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2013" y="4499875"/>
            <a:ext cx="1828801" cy="59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9" title="Screenshot 2025-06-10 at 3.52.00 PM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68725" y="1051225"/>
            <a:ext cx="2498300" cy="7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9" title="Screenshot 2025-06-10 at 3.52.36 P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34375" y="0"/>
            <a:ext cx="1498475" cy="13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09" title="Screenshot 2025-06-10 at 3.52.57 PM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66113" y="30863"/>
            <a:ext cx="2382975" cy="1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Balancing Study with Other Commitments</a:t>
            </a:r>
            <a:endParaRPr/>
          </a:p>
        </p:txBody>
      </p:sp>
      <p:sp>
        <p:nvSpPr>
          <p:cNvPr id="831" name="Google Shape;831;p110"/>
          <p:cNvSpPr txBox="1"/>
          <p:nvPr>
            <p:ph idx="1" type="body"/>
          </p:nvPr>
        </p:nvSpPr>
        <p:spPr>
          <a:xfrm>
            <a:off x="452400" y="1132825"/>
            <a:ext cx="44265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Identify non-negotiables (e.g., work, family) and fit study time around them.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lang="en"/>
              <a:t>Be realistic about what you can accomplish!</a:t>
            </a:r>
            <a:endParaRPr/>
          </a:p>
        </p:txBody>
      </p:sp>
      <p:sp>
        <p:nvSpPr>
          <p:cNvPr id="832" name="Google Shape;832;p11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3" name="Google Shape;83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401" y="1175100"/>
            <a:ext cx="3226200" cy="322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110"/>
          <p:cNvGrpSpPr/>
          <p:nvPr/>
        </p:nvGrpSpPr>
        <p:grpSpPr>
          <a:xfrm>
            <a:off x="89100" y="4739882"/>
            <a:ext cx="324008" cy="322851"/>
            <a:chOff x="0" y="3867912"/>
            <a:chExt cx="1280160" cy="1275588"/>
          </a:xfrm>
        </p:grpSpPr>
        <p:sp>
          <p:nvSpPr>
            <p:cNvPr id="835" name="Google Shape;835;p110"/>
            <p:cNvSpPr/>
            <p:nvPr/>
          </p:nvSpPr>
          <p:spPr>
            <a:xfrm>
              <a:off x="0" y="4229100"/>
              <a:ext cx="914400" cy="914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0"/>
            <p:cNvSpPr/>
            <p:nvPr/>
          </p:nvSpPr>
          <p:spPr>
            <a:xfrm>
              <a:off x="182880" y="4050792"/>
              <a:ext cx="914400" cy="914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0"/>
            <p:cNvSpPr/>
            <p:nvPr/>
          </p:nvSpPr>
          <p:spPr>
            <a:xfrm>
              <a:off x="365760" y="3867912"/>
              <a:ext cx="914400" cy="914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843" name="Google Shape;843;p11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4" name="Google Shape;844;p111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 the chat . . .</a:t>
            </a:r>
            <a:endParaRPr b="1"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What challenges do you face in balancing study with other commitments?</a:t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How do you plan to overcome them?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2"/>
          <p:cNvSpPr txBox="1"/>
          <p:nvPr>
            <p:ph type="title"/>
          </p:nvPr>
        </p:nvSpPr>
        <p:spPr>
          <a:xfrm>
            <a:off x="884825" y="2317200"/>
            <a:ext cx="32043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850" name="Google Shape;850;p112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3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856" name="Google Shape;856;p11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7" name="Google Shape;857;p113"/>
          <p:cNvSpPr txBox="1"/>
          <p:nvPr>
            <p:ph idx="2" type="body"/>
          </p:nvPr>
        </p:nvSpPr>
        <p:spPr>
          <a:xfrm>
            <a:off x="604800" y="14128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What do we know about dictionaries?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863" name="Google Shape;863;p114"/>
          <p:cNvSpPr txBox="1"/>
          <p:nvPr>
            <p:ph idx="1" type="body"/>
          </p:nvPr>
        </p:nvSpPr>
        <p:spPr>
          <a:xfrm>
            <a:off x="452400" y="1132825"/>
            <a:ext cx="82392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Key-value pairs for fast lookups.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b="1" lang="en"/>
              <a:t>Use cases:</a:t>
            </a:r>
            <a:r>
              <a:rPr lang="en"/>
              <a:t> Efficient retrieval and updating of data by unique keys.</a:t>
            </a:r>
            <a:endParaRPr/>
          </a:p>
        </p:txBody>
      </p:sp>
      <p:sp>
        <p:nvSpPr>
          <p:cNvPr id="864" name="Google Shape;864;p11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5" name="Google Shape;865;p114"/>
          <p:cNvGrpSpPr/>
          <p:nvPr/>
        </p:nvGrpSpPr>
        <p:grpSpPr>
          <a:xfrm>
            <a:off x="89100" y="4739882"/>
            <a:ext cx="324008" cy="322851"/>
            <a:chOff x="0" y="3867912"/>
            <a:chExt cx="1280160" cy="1275588"/>
          </a:xfrm>
        </p:grpSpPr>
        <p:sp>
          <p:nvSpPr>
            <p:cNvPr id="866" name="Google Shape;866;p114"/>
            <p:cNvSpPr/>
            <p:nvPr/>
          </p:nvSpPr>
          <p:spPr>
            <a:xfrm>
              <a:off x="0" y="4229100"/>
              <a:ext cx="914400" cy="914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4"/>
            <p:cNvSpPr/>
            <p:nvPr/>
          </p:nvSpPr>
          <p:spPr>
            <a:xfrm>
              <a:off x="182880" y="4050792"/>
              <a:ext cx="914400" cy="914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4"/>
            <p:cNvSpPr/>
            <p:nvPr/>
          </p:nvSpPr>
          <p:spPr>
            <a:xfrm>
              <a:off x="365760" y="3867912"/>
              <a:ext cx="914400" cy="9144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9" name="Google Shape;869;p114"/>
          <p:cNvPicPr preferRelativeResize="0"/>
          <p:nvPr/>
        </p:nvPicPr>
        <p:blipFill rotWithShape="1">
          <a:blip r:embed="rId3">
            <a:alphaModFix/>
          </a:blip>
          <a:srcRect b="29809" l="6024" r="6156" t="12162"/>
          <a:stretch/>
        </p:blipFill>
        <p:spPr>
          <a:xfrm>
            <a:off x="1296487" y="2256525"/>
            <a:ext cx="6551025" cy="23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15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875" name="Google Shape;875;p11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115"/>
          <p:cNvSpPr txBox="1"/>
          <p:nvPr>
            <p:ph idx="2" type="body"/>
          </p:nvPr>
        </p:nvSpPr>
        <p:spPr>
          <a:xfrm>
            <a:off x="604800" y="1412900"/>
            <a:ext cx="40245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Unit 2 Cheat Sheet</a:t>
            </a:r>
            <a:r>
              <a:rPr lang="en"/>
              <a:t> and find </a:t>
            </a:r>
            <a:r>
              <a:rPr b="1" lang="en"/>
              <a:t>Dictionary Methods &amp; Syntax</a:t>
            </a:r>
            <a:r>
              <a:rPr lang="en"/>
              <a:t>. Take a moment to review the functions and examples.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What do you notice?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What do you wonder?</a:t>
            </a:r>
            <a:endParaRPr/>
          </a:p>
        </p:txBody>
      </p:sp>
      <p:pic>
        <p:nvPicPr>
          <p:cNvPr id="877" name="Google Shape;87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950" y="1490125"/>
            <a:ext cx="4024500" cy="23480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Use Cases</a:t>
            </a:r>
            <a:endParaRPr/>
          </a:p>
        </p:txBody>
      </p:sp>
      <p:sp>
        <p:nvSpPr>
          <p:cNvPr id="883" name="Google Shape;883;p116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b="1" lang="en"/>
              <a:t>Frequency maps:</a:t>
            </a:r>
            <a:r>
              <a:rPr lang="en"/>
              <a:t> Counting the frequency of characters in a string or elements in a list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✱"/>
            </a:pPr>
            <a:r>
              <a:rPr b="1" lang="en"/>
              <a:t>Key-value data storage:</a:t>
            </a:r>
            <a:r>
              <a:rPr lang="en"/>
              <a:t> Storing data for quick lookups, like a phone book or user settings</a:t>
            </a:r>
            <a:endParaRPr/>
          </a:p>
        </p:txBody>
      </p:sp>
      <p:sp>
        <p:nvSpPr>
          <p:cNvPr id="884" name="Google Shape;884;p11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42" name="Google Shape;742;p99"/>
          <p:cNvGraphicFramePr/>
          <p:nvPr/>
        </p:nvGraphicFramePr>
        <p:xfrm>
          <a:off x="451525" y="1242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{36A99CA7-A6CA-4A56-B7C9-364A058F9FC1}</a:tableStyleId>
              </a:tblPr>
              <a:tblGrid>
                <a:gridCol w="411100"/>
                <a:gridCol w="4569375"/>
                <a:gridCol w="1883200"/>
              </a:tblGrid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Welcome 👋🏽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0:00 - 0:10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 Management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0:10 - 0:20</a:t>
                      </a:r>
                      <a:endParaRPr sz="1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Dictionaries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0:20 - 0:45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4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BREAK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0:45 - 0:50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Collaborative Problem Solving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0:50 - 1:00</a:t>
                      </a:r>
                      <a:endParaRPr sz="1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6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Wrap Up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:00 - 1:50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EC396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7</a:t>
                      </a:r>
                      <a:endParaRPr b="1" sz="1800">
                        <a:solidFill>
                          <a:srgbClr val="6EC396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AI Checkpoint #1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1:50 - 2:00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rgbClr val="6EC3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Elements in a Dictionary </a:t>
            </a:r>
            <a:endParaRPr/>
          </a:p>
        </p:txBody>
      </p:sp>
      <p:sp>
        <p:nvSpPr>
          <p:cNvPr id="890" name="Google Shape;890;p117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if you need to group or join data together across some common attribute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Examples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Find d</a:t>
            </a:r>
            <a:r>
              <a:rPr lang="en"/>
              <a:t>uplicates in a given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Determine whether all elements in an array have a unique number of occurrences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Approach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Declare a dictionary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✱"/>
            </a:pPr>
            <a:r>
              <a:rPr lang="en"/>
              <a:t>Add the element to the collection if it doesn’t exist; otherwise, update the value of the collection at the element’s key</a:t>
            </a:r>
            <a:endParaRPr/>
          </a:p>
        </p:txBody>
      </p:sp>
      <p:sp>
        <p:nvSpPr>
          <p:cNvPr id="891" name="Google Shape;891;p11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2" name="Google Shape;89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00" y="1288700"/>
            <a:ext cx="811433" cy="55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8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</a:t>
            </a:r>
            <a:endParaRPr/>
          </a:p>
        </p:txBody>
      </p:sp>
      <p:sp>
        <p:nvSpPr>
          <p:cNvPr id="898" name="Google Shape;898;p118"/>
          <p:cNvSpPr txBox="1"/>
          <p:nvPr>
            <p:ph idx="1" type="body"/>
          </p:nvPr>
        </p:nvSpPr>
        <p:spPr>
          <a:xfrm>
            <a:off x="452400" y="1132825"/>
            <a:ext cx="80913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O(1) lookup</a:t>
            </a:r>
            <a:r>
              <a:rPr lang="en"/>
              <a:t>👍🏼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Counting</a:t>
            </a:r>
            <a:r>
              <a:rPr lang="en"/>
              <a:t> frequency </a:t>
            </a:r>
            <a:r>
              <a:rPr lang="en"/>
              <a:t>👍🏼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Flexible type mapping </a:t>
            </a:r>
            <a:r>
              <a:rPr lang="en"/>
              <a:t>👍🏼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 space 👎🏼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 collisions 👎🏼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Unordered (in some languages) 👎🏼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Python 3.7+ 👌🏼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→ Some problems let you pick the data structure to solve the problem, while others give you a specific structure (like a binary tree) and ask you to work with it.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1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1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5" name="Google Shape;905;p119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Lights</a:t>
            </a:r>
            <a:endParaRPr/>
          </a:p>
        </p:txBody>
      </p:sp>
      <p:sp>
        <p:nvSpPr>
          <p:cNvPr id="906" name="Google Shape;906;p119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  <a:ln cap="flat" cmpd="sng" w="9525">
            <a:solidFill>
              <a:srgbClr val="00C9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highlight>
                  <a:srgbClr val="00C984"/>
                </a:highlight>
              </a:rPr>
              <a:t>GREEN</a:t>
            </a:r>
            <a:r>
              <a:rPr lang="en"/>
              <a:t> — Keep going!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FFFF00"/>
                </a:highlight>
              </a:rPr>
              <a:t>YELLOW</a:t>
            </a:r>
            <a:r>
              <a:rPr lang="en"/>
              <a:t> — Proceed Slowly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EA9999"/>
                </a:highlight>
              </a:rPr>
              <a:t>RED</a:t>
            </a:r>
            <a:r>
              <a:rPr lang="en"/>
              <a:t> — Stop!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875" y="523875"/>
            <a:ext cx="34004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Elements in a HashMap Example</a:t>
            </a:r>
            <a:endParaRPr/>
          </a:p>
        </p:txBody>
      </p:sp>
      <p:sp>
        <p:nvSpPr>
          <p:cNvPr id="913" name="Google Shape;913;p120"/>
          <p:cNvSpPr txBox="1"/>
          <p:nvPr>
            <p:ph idx="1" type="body"/>
          </p:nvPr>
        </p:nvSpPr>
        <p:spPr>
          <a:xfrm>
            <a:off x="452400" y="1132825"/>
            <a:ext cx="82392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Given an array of positive numbers, find the value with the greatest number of occurrences.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14" name="Google Shape;914;p12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15" name="Google Shape;915;p120"/>
          <p:cNvGraphicFramePr/>
          <p:nvPr/>
        </p:nvGraphicFramePr>
        <p:xfrm>
          <a:off x="666925" y="2343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{36A99CA7-A6CA-4A56-B7C9-364A058F9FC1}</a:tableStyleId>
              </a:tblPr>
              <a:tblGrid>
                <a:gridCol w="631250"/>
                <a:gridCol w="631250"/>
                <a:gridCol w="631250"/>
                <a:gridCol w="631250"/>
                <a:gridCol w="631250"/>
                <a:gridCol w="63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6" name="Google Shape;916;p120"/>
          <p:cNvSpPr/>
          <p:nvPr/>
        </p:nvSpPr>
        <p:spPr>
          <a:xfrm>
            <a:off x="5462300" y="1750775"/>
            <a:ext cx="3081300" cy="2919300"/>
          </a:xfrm>
          <a:prstGeom prst="roundRect">
            <a:avLst>
              <a:gd fmla="val 5782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HashMap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(elem -&gt; occurrences)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21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Elements in a HashMap Example</a:t>
            </a:r>
            <a:endParaRPr/>
          </a:p>
        </p:txBody>
      </p:sp>
      <p:sp>
        <p:nvSpPr>
          <p:cNvPr id="922" name="Google Shape;922;p121"/>
          <p:cNvSpPr txBox="1"/>
          <p:nvPr>
            <p:ph idx="1" type="body"/>
          </p:nvPr>
        </p:nvSpPr>
        <p:spPr>
          <a:xfrm>
            <a:off x="452400" y="1132825"/>
            <a:ext cx="82392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Given an array of positive numbers, find the value with the greatest number of occurrences.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23" name="Google Shape;923;p12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24" name="Google Shape;924;p121"/>
          <p:cNvGraphicFramePr/>
          <p:nvPr/>
        </p:nvGraphicFramePr>
        <p:xfrm>
          <a:off x="666925" y="2343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{36A99CA7-A6CA-4A56-B7C9-364A058F9FC1}</a:tableStyleId>
              </a:tblPr>
              <a:tblGrid>
                <a:gridCol w="631250"/>
                <a:gridCol w="631250"/>
                <a:gridCol w="631250"/>
                <a:gridCol w="631250"/>
                <a:gridCol w="631250"/>
                <a:gridCol w="63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25" name="Google Shape;925;p121"/>
          <p:cNvSpPr/>
          <p:nvPr/>
        </p:nvSpPr>
        <p:spPr>
          <a:xfrm>
            <a:off x="5462300" y="1750775"/>
            <a:ext cx="3081300" cy="2919300"/>
          </a:xfrm>
          <a:prstGeom prst="roundRect">
            <a:avLst>
              <a:gd fmla="val 5782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HashMap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(elem -&gt; occurrences)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6" name="Google Shape;926;p121"/>
          <p:cNvSpPr/>
          <p:nvPr/>
        </p:nvSpPr>
        <p:spPr>
          <a:xfrm>
            <a:off x="805325" y="2733825"/>
            <a:ext cx="327600" cy="36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CB03"/>
          </a:solidFill>
          <a:ln cap="flat" cmpd="sng" w="9525">
            <a:solidFill>
              <a:srgbClr val="FFCB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21"/>
          <p:cNvSpPr txBox="1"/>
          <p:nvPr/>
        </p:nvSpPr>
        <p:spPr>
          <a:xfrm>
            <a:off x="808075" y="3486525"/>
            <a:ext cx="350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Add to HashMap with default value 1 (for first occurrence)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22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Elements in a HashMap Example</a:t>
            </a:r>
            <a:endParaRPr/>
          </a:p>
        </p:txBody>
      </p:sp>
      <p:sp>
        <p:nvSpPr>
          <p:cNvPr id="933" name="Google Shape;933;p122"/>
          <p:cNvSpPr txBox="1"/>
          <p:nvPr>
            <p:ph idx="1" type="body"/>
          </p:nvPr>
        </p:nvSpPr>
        <p:spPr>
          <a:xfrm>
            <a:off x="452400" y="1132825"/>
            <a:ext cx="82392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Given an array of positive numbers, find the value with the greatest number of occurrences.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34" name="Google Shape;934;p12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35" name="Google Shape;935;p122"/>
          <p:cNvGraphicFramePr/>
          <p:nvPr/>
        </p:nvGraphicFramePr>
        <p:xfrm>
          <a:off x="666925" y="2343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{36A99CA7-A6CA-4A56-B7C9-364A058F9FC1}</a:tableStyleId>
              </a:tblPr>
              <a:tblGrid>
                <a:gridCol w="631250"/>
                <a:gridCol w="631250"/>
                <a:gridCol w="631250"/>
                <a:gridCol w="631250"/>
                <a:gridCol w="631250"/>
                <a:gridCol w="63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6" name="Google Shape;936;p122"/>
          <p:cNvSpPr/>
          <p:nvPr/>
        </p:nvSpPr>
        <p:spPr>
          <a:xfrm>
            <a:off x="5462300" y="1750775"/>
            <a:ext cx="3081300" cy="2919300"/>
          </a:xfrm>
          <a:prstGeom prst="roundRect">
            <a:avLst>
              <a:gd fmla="val 5782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HashMap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(elem -&gt; occurrences)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1 -&gt;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7" name="Google Shape;937;p122"/>
          <p:cNvSpPr/>
          <p:nvPr/>
        </p:nvSpPr>
        <p:spPr>
          <a:xfrm>
            <a:off x="1450750" y="2743750"/>
            <a:ext cx="327600" cy="36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CB03"/>
          </a:solidFill>
          <a:ln cap="flat" cmpd="sng" w="9525">
            <a:solidFill>
              <a:srgbClr val="FFCB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22"/>
          <p:cNvSpPr txBox="1"/>
          <p:nvPr/>
        </p:nvSpPr>
        <p:spPr>
          <a:xfrm>
            <a:off x="808075" y="3486525"/>
            <a:ext cx="350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Add to HashMap with default value 1 (for first occurrence)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23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Elements in a HashMap Example</a:t>
            </a:r>
            <a:endParaRPr/>
          </a:p>
        </p:txBody>
      </p:sp>
      <p:sp>
        <p:nvSpPr>
          <p:cNvPr id="944" name="Google Shape;944;p123"/>
          <p:cNvSpPr txBox="1"/>
          <p:nvPr>
            <p:ph idx="1" type="body"/>
          </p:nvPr>
        </p:nvSpPr>
        <p:spPr>
          <a:xfrm>
            <a:off x="452400" y="1132825"/>
            <a:ext cx="82392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Given an array of positive numbers, find the value with the greatest number of occurrences.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45" name="Google Shape;945;p12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46" name="Google Shape;946;p123"/>
          <p:cNvGraphicFramePr/>
          <p:nvPr/>
        </p:nvGraphicFramePr>
        <p:xfrm>
          <a:off x="666925" y="2343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{36A99CA7-A6CA-4A56-B7C9-364A058F9FC1}</a:tableStyleId>
              </a:tblPr>
              <a:tblGrid>
                <a:gridCol w="631250"/>
                <a:gridCol w="631250"/>
                <a:gridCol w="631250"/>
                <a:gridCol w="631250"/>
                <a:gridCol w="631250"/>
                <a:gridCol w="63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7" name="Google Shape;947;p123"/>
          <p:cNvSpPr/>
          <p:nvPr/>
        </p:nvSpPr>
        <p:spPr>
          <a:xfrm>
            <a:off x="5462300" y="1750775"/>
            <a:ext cx="3081300" cy="2919300"/>
          </a:xfrm>
          <a:prstGeom prst="roundRect">
            <a:avLst>
              <a:gd fmla="val 5782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HashMap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(elem -&gt; occurrences)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1 -&gt;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5 -&gt;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8" name="Google Shape;948;p123"/>
          <p:cNvSpPr/>
          <p:nvPr/>
        </p:nvSpPr>
        <p:spPr>
          <a:xfrm>
            <a:off x="2086250" y="2733825"/>
            <a:ext cx="327600" cy="36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CB03"/>
          </a:solidFill>
          <a:ln cap="flat" cmpd="sng" w="9525">
            <a:solidFill>
              <a:srgbClr val="FFCB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23"/>
          <p:cNvSpPr txBox="1"/>
          <p:nvPr/>
        </p:nvSpPr>
        <p:spPr>
          <a:xfrm>
            <a:off x="808075" y="3486525"/>
            <a:ext cx="350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Add to HashMap with default value 1 (for first occurrence)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4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Elements in a HashMap Example</a:t>
            </a:r>
            <a:endParaRPr/>
          </a:p>
        </p:txBody>
      </p:sp>
      <p:sp>
        <p:nvSpPr>
          <p:cNvPr id="955" name="Google Shape;955;p124"/>
          <p:cNvSpPr txBox="1"/>
          <p:nvPr>
            <p:ph idx="1" type="body"/>
          </p:nvPr>
        </p:nvSpPr>
        <p:spPr>
          <a:xfrm>
            <a:off x="452400" y="1132825"/>
            <a:ext cx="82392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Given an array of positive numbers, find the value with the greatest number of occurrences.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56" name="Google Shape;956;p12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7" name="Google Shape;957;p124"/>
          <p:cNvGraphicFramePr/>
          <p:nvPr/>
        </p:nvGraphicFramePr>
        <p:xfrm>
          <a:off x="666925" y="2343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{36A99CA7-A6CA-4A56-B7C9-364A058F9FC1}</a:tableStyleId>
              </a:tblPr>
              <a:tblGrid>
                <a:gridCol w="631250"/>
                <a:gridCol w="631250"/>
                <a:gridCol w="631250"/>
                <a:gridCol w="631250"/>
                <a:gridCol w="631250"/>
                <a:gridCol w="63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58" name="Google Shape;958;p124"/>
          <p:cNvSpPr/>
          <p:nvPr/>
        </p:nvSpPr>
        <p:spPr>
          <a:xfrm>
            <a:off x="5462300" y="1750775"/>
            <a:ext cx="3081300" cy="2919300"/>
          </a:xfrm>
          <a:prstGeom prst="roundRect">
            <a:avLst>
              <a:gd fmla="val 5782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HashMap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(elem -&gt; occurrences)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1 -&gt; 2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5 -&gt;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9" name="Google Shape;959;p124"/>
          <p:cNvSpPr/>
          <p:nvPr/>
        </p:nvSpPr>
        <p:spPr>
          <a:xfrm>
            <a:off x="2701875" y="2753700"/>
            <a:ext cx="327600" cy="36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CB03"/>
          </a:solidFill>
          <a:ln cap="flat" cmpd="sng" w="9525">
            <a:solidFill>
              <a:srgbClr val="FFCB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24"/>
          <p:cNvSpPr txBox="1"/>
          <p:nvPr/>
        </p:nvSpPr>
        <p:spPr>
          <a:xfrm>
            <a:off x="808075" y="3486525"/>
            <a:ext cx="350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Key exists, so increment number of occurrences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2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Elements in a HashMap Example</a:t>
            </a:r>
            <a:endParaRPr/>
          </a:p>
        </p:txBody>
      </p:sp>
      <p:sp>
        <p:nvSpPr>
          <p:cNvPr id="966" name="Google Shape;966;p125"/>
          <p:cNvSpPr txBox="1"/>
          <p:nvPr>
            <p:ph idx="1" type="body"/>
          </p:nvPr>
        </p:nvSpPr>
        <p:spPr>
          <a:xfrm>
            <a:off x="452400" y="1132825"/>
            <a:ext cx="82392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Given an array of positive numbers, find the value with the greatest number of occurrences.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67" name="Google Shape;967;p12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68" name="Google Shape;968;p125"/>
          <p:cNvGraphicFramePr/>
          <p:nvPr/>
        </p:nvGraphicFramePr>
        <p:xfrm>
          <a:off x="666925" y="2343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{36A99CA7-A6CA-4A56-B7C9-364A058F9FC1}</a:tableStyleId>
              </a:tblPr>
              <a:tblGrid>
                <a:gridCol w="631250"/>
                <a:gridCol w="631250"/>
                <a:gridCol w="631250"/>
                <a:gridCol w="631250"/>
                <a:gridCol w="631250"/>
                <a:gridCol w="63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9" name="Google Shape;969;p125"/>
          <p:cNvSpPr/>
          <p:nvPr/>
        </p:nvSpPr>
        <p:spPr>
          <a:xfrm>
            <a:off x="5462300" y="1750775"/>
            <a:ext cx="3081300" cy="2919300"/>
          </a:xfrm>
          <a:prstGeom prst="roundRect">
            <a:avLst>
              <a:gd fmla="val 5782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HashMap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(elem -&gt; occurrences)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1 -&gt; 2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5 -&gt;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3 -&gt;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0" name="Google Shape;970;p125"/>
          <p:cNvSpPr/>
          <p:nvPr/>
        </p:nvSpPr>
        <p:spPr>
          <a:xfrm>
            <a:off x="3349859" y="2743784"/>
            <a:ext cx="327600" cy="36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CB03"/>
          </a:solidFill>
          <a:ln cap="flat" cmpd="sng" w="9525">
            <a:solidFill>
              <a:srgbClr val="FFCB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25"/>
          <p:cNvSpPr txBox="1"/>
          <p:nvPr/>
        </p:nvSpPr>
        <p:spPr>
          <a:xfrm>
            <a:off x="808075" y="3486525"/>
            <a:ext cx="350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 to HashMap with default value 1 (for first occurrence)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Elements in a HashMap Example</a:t>
            </a:r>
            <a:endParaRPr/>
          </a:p>
        </p:txBody>
      </p:sp>
      <p:sp>
        <p:nvSpPr>
          <p:cNvPr id="977" name="Google Shape;977;p126"/>
          <p:cNvSpPr txBox="1"/>
          <p:nvPr>
            <p:ph idx="1" type="body"/>
          </p:nvPr>
        </p:nvSpPr>
        <p:spPr>
          <a:xfrm>
            <a:off x="452400" y="1132825"/>
            <a:ext cx="82392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Given an array of positive numbers, find the value with the greatest number of occurrences.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78" name="Google Shape;978;p12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79" name="Google Shape;979;p126"/>
          <p:cNvGraphicFramePr/>
          <p:nvPr/>
        </p:nvGraphicFramePr>
        <p:xfrm>
          <a:off x="666925" y="2343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{36A99CA7-A6CA-4A56-B7C9-364A058F9FC1}</a:tableStyleId>
              </a:tblPr>
              <a:tblGrid>
                <a:gridCol w="631250"/>
                <a:gridCol w="631250"/>
                <a:gridCol w="631250"/>
                <a:gridCol w="631250"/>
                <a:gridCol w="631250"/>
                <a:gridCol w="63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80" name="Google Shape;980;p126"/>
          <p:cNvSpPr/>
          <p:nvPr/>
        </p:nvSpPr>
        <p:spPr>
          <a:xfrm>
            <a:off x="5462300" y="1750775"/>
            <a:ext cx="3081300" cy="2919300"/>
          </a:xfrm>
          <a:prstGeom prst="roundRect">
            <a:avLst>
              <a:gd fmla="val 5782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HashMap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(elem -&gt; occurrences)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1 -&gt; 3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5 -&gt;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3 -&gt;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1" name="Google Shape;981;p126"/>
          <p:cNvSpPr/>
          <p:nvPr/>
        </p:nvSpPr>
        <p:spPr>
          <a:xfrm>
            <a:off x="3979318" y="2743784"/>
            <a:ext cx="327600" cy="36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CB03"/>
          </a:solidFill>
          <a:ln cap="flat" cmpd="sng" w="9525">
            <a:solidFill>
              <a:srgbClr val="FFCB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26"/>
          <p:cNvSpPr txBox="1"/>
          <p:nvPr/>
        </p:nvSpPr>
        <p:spPr>
          <a:xfrm>
            <a:off x="808075" y="3486525"/>
            <a:ext cx="350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 exists, so increment number of occurrences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0"/>
          <p:cNvSpPr txBox="1"/>
          <p:nvPr>
            <p:ph type="title"/>
          </p:nvPr>
        </p:nvSpPr>
        <p:spPr>
          <a:xfrm>
            <a:off x="884825" y="2317200"/>
            <a:ext cx="34953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 👋🏽</a:t>
            </a:r>
            <a:endParaRPr/>
          </a:p>
        </p:txBody>
      </p:sp>
      <p:sp>
        <p:nvSpPr>
          <p:cNvPr id="748" name="Google Shape;748;p100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7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Elements in a HashMap Example</a:t>
            </a:r>
            <a:endParaRPr/>
          </a:p>
        </p:txBody>
      </p:sp>
      <p:sp>
        <p:nvSpPr>
          <p:cNvPr id="988" name="Google Shape;988;p127"/>
          <p:cNvSpPr txBox="1"/>
          <p:nvPr>
            <p:ph idx="1" type="body"/>
          </p:nvPr>
        </p:nvSpPr>
        <p:spPr>
          <a:xfrm>
            <a:off x="452400" y="1132825"/>
            <a:ext cx="82392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Given an array of positive numbers, find the value with the greatest number of occurrences.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89" name="Google Shape;989;p127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90" name="Google Shape;990;p127"/>
          <p:cNvGraphicFramePr/>
          <p:nvPr/>
        </p:nvGraphicFramePr>
        <p:xfrm>
          <a:off x="666925" y="2343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{36A99CA7-A6CA-4A56-B7C9-364A058F9FC1}</a:tableStyleId>
              </a:tblPr>
              <a:tblGrid>
                <a:gridCol w="631250"/>
                <a:gridCol w="631250"/>
                <a:gridCol w="631250"/>
                <a:gridCol w="631250"/>
                <a:gridCol w="631250"/>
                <a:gridCol w="63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2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5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3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1</a:t>
                      </a:r>
                      <a:endParaRPr sz="1800"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91" name="Google Shape;991;p127"/>
          <p:cNvSpPr/>
          <p:nvPr/>
        </p:nvSpPr>
        <p:spPr>
          <a:xfrm>
            <a:off x="5462300" y="1750775"/>
            <a:ext cx="3081300" cy="2919300"/>
          </a:xfrm>
          <a:prstGeom prst="roundRect">
            <a:avLst>
              <a:gd fmla="val 5782" name="adj"/>
            </a:avLst>
          </a:prstGeom>
          <a:solidFill>
            <a:srgbClr val="E9F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HashMap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(elem -&gt; occurrences)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1 -&gt; 3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5 -&gt;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3 -&gt; 1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2" name="Google Shape;992;p127"/>
          <p:cNvSpPr txBox="1"/>
          <p:nvPr/>
        </p:nvSpPr>
        <p:spPr>
          <a:xfrm>
            <a:off x="808075" y="3486525"/>
            <a:ext cx="350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value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has the greatest number of occurrences.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28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8" name="Google Shape;998;p128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Lights</a:t>
            </a:r>
            <a:endParaRPr/>
          </a:p>
        </p:txBody>
      </p:sp>
      <p:sp>
        <p:nvSpPr>
          <p:cNvPr id="999" name="Google Shape;999;p128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  <a:ln cap="flat" cmpd="sng" w="9525">
            <a:solidFill>
              <a:srgbClr val="00C9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highlight>
                  <a:srgbClr val="00C984"/>
                </a:highlight>
              </a:rPr>
              <a:t>GREEN</a:t>
            </a:r>
            <a:r>
              <a:rPr lang="en"/>
              <a:t> — Keep going!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FFFF00"/>
                </a:highlight>
              </a:rPr>
              <a:t>YELLOW</a:t>
            </a:r>
            <a:r>
              <a:rPr lang="en"/>
              <a:t> — Proceed Slowly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EA9999"/>
                </a:highlight>
              </a:rPr>
              <a:t>RED</a:t>
            </a:r>
            <a:r>
              <a:rPr lang="en"/>
              <a:t> — Stop!</a:t>
            </a:r>
            <a:endParaRPr/>
          </a:p>
        </p:txBody>
      </p:sp>
      <p:pic>
        <p:nvPicPr>
          <p:cNvPr id="1000" name="Google Shape;100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875" y="523875"/>
            <a:ext cx="34004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2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129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UPI Recap</a:t>
            </a:r>
            <a:endParaRPr/>
          </a:p>
        </p:txBody>
      </p:sp>
      <p:sp>
        <p:nvSpPr>
          <p:cNvPr id="1007" name="Google Shape;1007;p129"/>
          <p:cNvSpPr/>
          <p:nvPr/>
        </p:nvSpPr>
        <p:spPr>
          <a:xfrm>
            <a:off x="577725" y="1329000"/>
            <a:ext cx="2331300" cy="868800"/>
          </a:xfrm>
          <a:prstGeom prst="roundRect">
            <a:avLst>
              <a:gd fmla="val 34507" name="adj"/>
            </a:avLst>
          </a:prstGeom>
          <a:solidFill>
            <a:srgbClr val="6EC396"/>
          </a:solidFill>
          <a:ln cap="flat" cmpd="sng" w="28575">
            <a:solidFill>
              <a:srgbClr val="6EC3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UNDERSTAND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129"/>
          <p:cNvSpPr/>
          <p:nvPr/>
        </p:nvSpPr>
        <p:spPr>
          <a:xfrm>
            <a:off x="577725" y="2829575"/>
            <a:ext cx="2331300" cy="868800"/>
          </a:xfrm>
          <a:prstGeom prst="roundRect">
            <a:avLst>
              <a:gd fmla="val 34507" name="adj"/>
            </a:avLst>
          </a:prstGeom>
          <a:solidFill>
            <a:srgbClr val="D7FFEE"/>
          </a:solidFill>
          <a:ln cap="flat" cmpd="sng" w="28575">
            <a:solidFill>
              <a:srgbClr val="6EC3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MATCH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9" name="Google Shape;1009;p129"/>
          <p:cNvSpPr/>
          <p:nvPr/>
        </p:nvSpPr>
        <p:spPr>
          <a:xfrm>
            <a:off x="3406350" y="2829575"/>
            <a:ext cx="2331300" cy="868800"/>
          </a:xfrm>
          <a:prstGeom prst="roundRect">
            <a:avLst>
              <a:gd fmla="val 34507" name="adj"/>
            </a:avLst>
          </a:prstGeom>
          <a:solidFill>
            <a:srgbClr val="6EC396"/>
          </a:solidFill>
          <a:ln cap="flat" cmpd="sng" w="28575">
            <a:solidFill>
              <a:srgbClr val="6EC3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PLAN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0" name="Google Shape;1010;p129"/>
          <p:cNvSpPr/>
          <p:nvPr/>
        </p:nvSpPr>
        <p:spPr>
          <a:xfrm>
            <a:off x="3406350" y="1329000"/>
            <a:ext cx="2331300" cy="868800"/>
          </a:xfrm>
          <a:prstGeom prst="roundRect">
            <a:avLst>
              <a:gd fmla="val 34507" name="adj"/>
            </a:avLst>
          </a:prstGeom>
          <a:solidFill>
            <a:srgbClr val="6EC396"/>
          </a:solidFill>
          <a:ln cap="flat" cmpd="sng" w="28575">
            <a:solidFill>
              <a:srgbClr val="6EC3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IMPLEMENT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129"/>
          <p:cNvSpPr/>
          <p:nvPr/>
        </p:nvSpPr>
        <p:spPr>
          <a:xfrm>
            <a:off x="6234975" y="1329000"/>
            <a:ext cx="2331300" cy="868800"/>
          </a:xfrm>
          <a:prstGeom prst="roundRect">
            <a:avLst>
              <a:gd fmla="val 34507" name="adj"/>
            </a:avLst>
          </a:prstGeom>
          <a:solidFill>
            <a:srgbClr val="D7FFEE"/>
          </a:solidFill>
          <a:ln cap="flat" cmpd="sng" w="28575">
            <a:solidFill>
              <a:srgbClr val="6EC3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REVIEW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2" name="Google Shape;1012;p129"/>
          <p:cNvSpPr/>
          <p:nvPr/>
        </p:nvSpPr>
        <p:spPr>
          <a:xfrm>
            <a:off x="6234975" y="2829575"/>
            <a:ext cx="2331300" cy="868800"/>
          </a:xfrm>
          <a:prstGeom prst="roundRect">
            <a:avLst>
              <a:gd fmla="val 34507" name="adj"/>
            </a:avLst>
          </a:prstGeom>
          <a:solidFill>
            <a:srgbClr val="D7FFEE"/>
          </a:solidFill>
          <a:ln cap="flat" cmpd="sng" w="28575">
            <a:solidFill>
              <a:srgbClr val="6EC3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EVALUATE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13" name="Google Shape;1013;p129"/>
          <p:cNvCxnSpPr>
            <a:stCxn id="1007" idx="2"/>
            <a:endCxn id="1008" idx="0"/>
          </p:cNvCxnSpPr>
          <p:nvPr/>
        </p:nvCxnSpPr>
        <p:spPr>
          <a:xfrm>
            <a:off x="1743375" y="2197800"/>
            <a:ext cx="0" cy="63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4" name="Google Shape;1014;p129"/>
          <p:cNvCxnSpPr>
            <a:stCxn id="1008" idx="3"/>
            <a:endCxn id="1009" idx="1"/>
          </p:cNvCxnSpPr>
          <p:nvPr/>
        </p:nvCxnSpPr>
        <p:spPr>
          <a:xfrm>
            <a:off x="2909025" y="3263975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5" name="Google Shape;1015;p129"/>
          <p:cNvCxnSpPr>
            <a:stCxn id="1009" idx="0"/>
            <a:endCxn id="1010" idx="2"/>
          </p:cNvCxnSpPr>
          <p:nvPr/>
        </p:nvCxnSpPr>
        <p:spPr>
          <a:xfrm rot="10800000">
            <a:off x="4572000" y="2197775"/>
            <a:ext cx="0" cy="63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129"/>
          <p:cNvCxnSpPr>
            <a:stCxn id="1010" idx="3"/>
            <a:endCxn id="1011" idx="1"/>
          </p:cNvCxnSpPr>
          <p:nvPr/>
        </p:nvCxnSpPr>
        <p:spPr>
          <a:xfrm>
            <a:off x="5737650" y="1763400"/>
            <a:ext cx="497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7" name="Google Shape;1017;p129"/>
          <p:cNvCxnSpPr>
            <a:stCxn id="1011" idx="2"/>
            <a:endCxn id="1012" idx="0"/>
          </p:cNvCxnSpPr>
          <p:nvPr/>
        </p:nvCxnSpPr>
        <p:spPr>
          <a:xfrm>
            <a:off x="7400625" y="2197800"/>
            <a:ext cx="0" cy="63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3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1023" name="Google Shape;1023;p13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4" name="Google Shape;1024;p130"/>
          <p:cNvSpPr txBox="1"/>
          <p:nvPr>
            <p:ph idx="2" type="body"/>
          </p:nvPr>
        </p:nvSpPr>
        <p:spPr>
          <a:xfrm>
            <a:off x="452400" y="1260488"/>
            <a:ext cx="82392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function that takes a list of words and returns a dictionary where the keys are the words and the values are the number of times each word appears in the list.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Example Input: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words = ['apple', 'banana', 'apple', 'orange', 'banana', 'apple']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/>
              <a:t>Example Output: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{'apple': 3, 'banana': 2, 'orange': 1}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3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0" name="Google Shape;1030;p131" title="Screenshot 2025-06-10 at 3.08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025" y="0"/>
            <a:ext cx="38611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3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6" name="Google Shape;1036;p132"/>
          <p:cNvSpPr txBox="1"/>
          <p:nvPr>
            <p:ph type="title"/>
          </p:nvPr>
        </p:nvSpPr>
        <p:spPr>
          <a:xfrm>
            <a:off x="452400" y="481275"/>
            <a:ext cx="3701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Lights</a:t>
            </a:r>
            <a:endParaRPr/>
          </a:p>
        </p:txBody>
      </p:sp>
      <p:sp>
        <p:nvSpPr>
          <p:cNvPr id="1037" name="Google Shape;1037;p132"/>
          <p:cNvSpPr txBox="1"/>
          <p:nvPr>
            <p:ph idx="1" type="body"/>
          </p:nvPr>
        </p:nvSpPr>
        <p:spPr>
          <a:xfrm>
            <a:off x="452400" y="1132825"/>
            <a:ext cx="3701100" cy="3488100"/>
          </a:xfrm>
          <a:prstGeom prst="rect">
            <a:avLst/>
          </a:prstGeom>
          <a:ln cap="flat" cmpd="sng" w="9525">
            <a:solidFill>
              <a:srgbClr val="00C9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highlight>
                  <a:srgbClr val="00C984"/>
                </a:highlight>
              </a:rPr>
              <a:t>GREEN</a:t>
            </a:r>
            <a:r>
              <a:rPr lang="en"/>
              <a:t> — Keep going!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FFFF00"/>
                </a:highlight>
              </a:rPr>
              <a:t>YELLOW</a:t>
            </a:r>
            <a:r>
              <a:rPr lang="en"/>
              <a:t> — Proceed Slowly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EA9999"/>
                </a:highlight>
              </a:rPr>
              <a:t>RED</a:t>
            </a:r>
            <a:r>
              <a:rPr lang="en"/>
              <a:t> — Stop!</a:t>
            </a:r>
            <a:endParaRPr/>
          </a:p>
        </p:txBody>
      </p:sp>
      <p:pic>
        <p:nvPicPr>
          <p:cNvPr id="1038" name="Google Shape;103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875" y="523875"/>
            <a:ext cx="34004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3"/>
          <p:cNvSpPr txBox="1"/>
          <p:nvPr>
            <p:ph type="title"/>
          </p:nvPr>
        </p:nvSpPr>
        <p:spPr>
          <a:xfrm>
            <a:off x="1071950" y="892850"/>
            <a:ext cx="5283900" cy="2820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/>
              <a:t>Break Time!</a:t>
            </a:r>
            <a:endParaRPr b="1"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Take 5 mins to step away from the computer. Feel free to turn off your camera and return promptly after 5 mins.</a:t>
            </a:r>
            <a:endParaRPr/>
          </a:p>
        </p:txBody>
      </p:sp>
      <p:pic>
        <p:nvPicPr>
          <p:cNvPr descr="5 minutes timer with relaxing music#5minutetimer #timer #relaxingmusic #relaxation" id="1044" name="Google Shape;1044;p133" title="5 Minutes Timer With Relaxing Mus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850" y="1739175"/>
            <a:ext cx="2198300" cy="1236550"/>
          </a:xfrm>
          <a:prstGeom prst="rect">
            <a:avLst/>
          </a:prstGeom>
          <a:noFill/>
          <a:ln cap="flat" cmpd="sng" w="76200">
            <a:solidFill>
              <a:srgbClr val="1B1C5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4"/>
          <p:cNvSpPr txBox="1"/>
          <p:nvPr>
            <p:ph type="title"/>
          </p:nvPr>
        </p:nvSpPr>
        <p:spPr>
          <a:xfrm>
            <a:off x="884825" y="2317200"/>
            <a:ext cx="74328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Problem Solving</a:t>
            </a:r>
            <a:endParaRPr/>
          </a:p>
        </p:txBody>
      </p:sp>
      <p:sp>
        <p:nvSpPr>
          <p:cNvPr id="1050" name="Google Shape;1050;p134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minutes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5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Your Breakout Room</a:t>
            </a:r>
            <a:endParaRPr/>
          </a:p>
        </p:txBody>
      </p:sp>
      <p:sp>
        <p:nvSpPr>
          <p:cNvPr id="1056" name="Google Shape;1056;p135"/>
          <p:cNvSpPr txBox="1"/>
          <p:nvPr>
            <p:ph idx="1" type="body"/>
          </p:nvPr>
        </p:nvSpPr>
        <p:spPr>
          <a:xfrm>
            <a:off x="452400" y="1132825"/>
            <a:ext cx="55884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We’ll share the room assignments.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We’ll demonstrate how to find your room assignment and navigate to your room.</a:t>
            </a:r>
            <a:endParaRPr/>
          </a:p>
        </p:txBody>
      </p:sp>
      <p:sp>
        <p:nvSpPr>
          <p:cNvPr id="1057" name="Google Shape;1057;p13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8" name="Google Shape;105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625" y="1207600"/>
            <a:ext cx="2334975" cy="23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6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minutes</a:t>
            </a:r>
            <a:endParaRPr/>
          </a:p>
        </p:txBody>
      </p:sp>
      <p:sp>
        <p:nvSpPr>
          <p:cNvPr id="1064" name="Google Shape;1064;p13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136"/>
          <p:cNvSpPr txBox="1"/>
          <p:nvPr/>
        </p:nvSpPr>
        <p:spPr>
          <a:xfrm>
            <a:off x="452400" y="1260500"/>
            <a:ext cx="7685700" cy="2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🏃🏽 Navigate to your breakout room.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👋🏽 Introduce yourselves!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EC396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🧑🏽‍💻 Work on the problems for your </a:t>
            </a: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selected unit</a:t>
            </a:r>
            <a:r>
              <a:rPr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Poppins"/>
              <a:buAutoNum type="alphaLcPeriod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Live share option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1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754" name="Google Shape;754;p10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101"/>
          <p:cNvSpPr txBox="1"/>
          <p:nvPr/>
        </p:nvSpPr>
        <p:spPr>
          <a:xfrm>
            <a:off x="3763350" y="2040425"/>
            <a:ext cx="16173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BING</a:t>
            </a:r>
            <a:r>
              <a:rPr lang="en" sz="2900" strike="sng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" sz="2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sz="2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37"/>
          <p:cNvSpPr txBox="1"/>
          <p:nvPr>
            <p:ph type="title"/>
          </p:nvPr>
        </p:nvSpPr>
        <p:spPr>
          <a:xfrm>
            <a:off x="884825" y="2317200"/>
            <a:ext cx="19827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1071" name="Google Shape;1071;p137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8"/>
          <p:cNvSpPr txBox="1"/>
          <p:nvPr>
            <p:ph type="title"/>
          </p:nvPr>
        </p:nvSpPr>
        <p:spPr>
          <a:xfrm>
            <a:off x="884825" y="2317200"/>
            <a:ext cx="48594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Checkpoint #1</a:t>
            </a:r>
            <a:endParaRPr/>
          </a:p>
        </p:txBody>
      </p:sp>
      <p:sp>
        <p:nvSpPr>
          <p:cNvPr id="1077" name="Google Shape;1077;p138"/>
          <p:cNvSpPr txBox="1"/>
          <p:nvPr>
            <p:ph idx="1" type="subTitle"/>
          </p:nvPr>
        </p:nvSpPr>
        <p:spPr>
          <a:xfrm>
            <a:off x="785650" y="1770100"/>
            <a:ext cx="41271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9"/>
          <p:cNvSpPr txBox="1"/>
          <p:nvPr>
            <p:ph idx="2" type="body"/>
          </p:nvPr>
        </p:nvSpPr>
        <p:spPr>
          <a:xfrm>
            <a:off x="452413" y="1294613"/>
            <a:ext cx="8239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What </a:t>
            </a:r>
            <a:r>
              <a:rPr b="1" lang="en" sz="2400"/>
              <a:t>roles </a:t>
            </a:r>
            <a:r>
              <a:rPr lang="en" sz="2400"/>
              <a:t>can AI play in your learning?</a:t>
            </a:r>
            <a:endParaRPr sz="2400"/>
          </a:p>
        </p:txBody>
      </p:sp>
      <p:sp>
        <p:nvSpPr>
          <p:cNvPr id="1083" name="Google Shape;1083;p139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139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2-3 minutes</a:t>
            </a:r>
            <a:endParaRPr/>
          </a:p>
        </p:txBody>
      </p:sp>
      <p:pic>
        <p:nvPicPr>
          <p:cNvPr id="1085" name="Google Shape;1085;p139" title="high-fiv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437" y="2123879"/>
            <a:ext cx="975872" cy="97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39" title="researc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228" y="2570877"/>
            <a:ext cx="975872" cy="97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39" title="du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631" y="2571750"/>
            <a:ext cx="975872" cy="975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39"/>
          <p:cNvSpPr txBox="1"/>
          <p:nvPr>
            <p:ph idx="2" type="body"/>
          </p:nvPr>
        </p:nvSpPr>
        <p:spPr>
          <a:xfrm>
            <a:off x="2332472" y="3090598"/>
            <a:ext cx="22458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/>
              <a:t>Virtual TA</a:t>
            </a:r>
            <a:endParaRPr b="1" sz="2100"/>
          </a:p>
        </p:txBody>
      </p:sp>
      <p:sp>
        <p:nvSpPr>
          <p:cNvPr id="1089" name="Google Shape;1089;p139"/>
          <p:cNvSpPr txBox="1"/>
          <p:nvPr>
            <p:ph idx="2" type="body"/>
          </p:nvPr>
        </p:nvSpPr>
        <p:spPr>
          <a:xfrm>
            <a:off x="4274930" y="3494960"/>
            <a:ext cx="22458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/>
              <a:t>Research </a:t>
            </a:r>
            <a:br>
              <a:rPr lang="en" sz="2100"/>
            </a:br>
            <a:r>
              <a:rPr lang="en" sz="2100"/>
              <a:t>Assistant</a:t>
            </a:r>
            <a:endParaRPr b="1" sz="2100"/>
          </a:p>
        </p:txBody>
      </p:sp>
      <p:sp>
        <p:nvSpPr>
          <p:cNvPr id="1090" name="Google Shape;1090;p139"/>
          <p:cNvSpPr txBox="1"/>
          <p:nvPr>
            <p:ph idx="2" type="body"/>
          </p:nvPr>
        </p:nvSpPr>
        <p:spPr>
          <a:xfrm>
            <a:off x="353685" y="3494950"/>
            <a:ext cx="22458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/>
              <a:t>Debugging </a:t>
            </a:r>
            <a:br>
              <a:rPr lang="en" sz="2100"/>
            </a:br>
            <a:r>
              <a:rPr lang="en" sz="2100"/>
              <a:t>Partner</a:t>
            </a:r>
            <a:endParaRPr sz="2100"/>
          </a:p>
        </p:txBody>
      </p:sp>
      <p:pic>
        <p:nvPicPr>
          <p:cNvPr id="1091" name="Google Shape;1091;p139" title="reques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4950" y="2012179"/>
            <a:ext cx="1087564" cy="10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39"/>
          <p:cNvSpPr txBox="1"/>
          <p:nvPr>
            <p:ph idx="2" type="body"/>
          </p:nvPr>
        </p:nvSpPr>
        <p:spPr>
          <a:xfrm>
            <a:off x="6445830" y="3090610"/>
            <a:ext cx="22458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100"/>
              <a:t>What else?</a:t>
            </a:r>
            <a:endParaRPr b="1" sz="2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40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8" name="Google Shape;1098;p140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2-3 minutes</a:t>
            </a:r>
            <a:endParaRPr/>
          </a:p>
        </p:txBody>
      </p:sp>
      <p:sp>
        <p:nvSpPr>
          <p:cNvPr id="1099" name="Google Shape;1099;p140"/>
          <p:cNvSpPr txBox="1"/>
          <p:nvPr>
            <p:ph idx="2" type="body"/>
          </p:nvPr>
        </p:nvSpPr>
        <p:spPr>
          <a:xfrm>
            <a:off x="517268" y="1869892"/>
            <a:ext cx="37413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What’s the </a:t>
            </a:r>
            <a:r>
              <a:rPr b="1" lang="en" sz="2400"/>
              <a:t>easiest mistake</a:t>
            </a:r>
            <a:r>
              <a:rPr lang="en" sz="2400"/>
              <a:t> to make when using AI?</a:t>
            </a:r>
            <a:endParaRPr sz="2400"/>
          </a:p>
        </p:txBody>
      </p:sp>
      <p:sp>
        <p:nvSpPr>
          <p:cNvPr id="1100" name="Google Shape;1100;p140"/>
          <p:cNvSpPr txBox="1"/>
          <p:nvPr>
            <p:ph idx="2" type="body"/>
          </p:nvPr>
        </p:nvSpPr>
        <p:spPr>
          <a:xfrm>
            <a:off x="4710968" y="1869893"/>
            <a:ext cx="37413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What’s the </a:t>
            </a:r>
            <a:r>
              <a:rPr b="1" lang="en" sz="2400"/>
              <a:t>best tip</a:t>
            </a:r>
            <a:r>
              <a:rPr lang="en" sz="2400"/>
              <a:t> you know on how to make better use of AI?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41"/>
          <p:cNvSpPr txBox="1"/>
          <p:nvPr>
            <p:ph idx="1" type="subTitle"/>
          </p:nvPr>
        </p:nvSpPr>
        <p:spPr>
          <a:xfrm>
            <a:off x="1031750" y="2247950"/>
            <a:ext cx="32724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Clarify unfamiliar terms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Explain code concepts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Check your code for errors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+"/>
            </a:pPr>
            <a:r>
              <a:rPr lang="en" sz="1600"/>
              <a:t>Brainstorm ideas for your code</a:t>
            </a:r>
            <a:endParaRPr sz="1600"/>
          </a:p>
        </p:txBody>
      </p:sp>
      <p:sp>
        <p:nvSpPr>
          <p:cNvPr id="1106" name="Google Shape;1106;p141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141"/>
          <p:cNvSpPr txBox="1"/>
          <p:nvPr>
            <p:ph idx="4294967295" type="body"/>
          </p:nvPr>
        </p:nvSpPr>
        <p:spPr>
          <a:xfrm>
            <a:off x="408527" y="302675"/>
            <a:ext cx="4677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How to Use AI in this Course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108" name="Google Shape;1108;p141"/>
          <p:cNvSpPr txBox="1"/>
          <p:nvPr>
            <p:ph idx="4294967295" type="body"/>
          </p:nvPr>
        </p:nvSpPr>
        <p:spPr>
          <a:xfrm>
            <a:off x="1515825" y="1531325"/>
            <a:ext cx="2300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Green Flags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09" name="Google Shape;1109;p141"/>
          <p:cNvSpPr/>
          <p:nvPr/>
        </p:nvSpPr>
        <p:spPr>
          <a:xfrm>
            <a:off x="814300" y="1229950"/>
            <a:ext cx="912000" cy="894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7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0" name="Google Shape;1110;p141" title="fla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50" y="1372225"/>
            <a:ext cx="620800" cy="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41"/>
          <p:cNvSpPr txBox="1"/>
          <p:nvPr>
            <p:ph idx="4294967295" type="body"/>
          </p:nvPr>
        </p:nvSpPr>
        <p:spPr>
          <a:xfrm>
            <a:off x="5324475" y="1531325"/>
            <a:ext cx="2300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Red Flags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12" name="Google Shape;1112;p141"/>
          <p:cNvSpPr/>
          <p:nvPr/>
        </p:nvSpPr>
        <p:spPr>
          <a:xfrm>
            <a:off x="4659900" y="1229950"/>
            <a:ext cx="912000" cy="894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FED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3" name="Google Shape;1113;p141" title="flag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00" y="1367000"/>
            <a:ext cx="620800" cy="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41"/>
          <p:cNvSpPr txBox="1"/>
          <p:nvPr>
            <p:ph idx="4294967295" type="body"/>
          </p:nvPr>
        </p:nvSpPr>
        <p:spPr>
          <a:xfrm>
            <a:off x="1515825" y="1832450"/>
            <a:ext cx="2300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500">
                <a:solidFill>
                  <a:schemeClr val="dk1"/>
                </a:solidFill>
              </a:rPr>
              <a:t>Use AI to…</a:t>
            </a:r>
            <a:endParaRPr i="1" sz="1500">
              <a:solidFill>
                <a:schemeClr val="dk1"/>
              </a:solidFill>
            </a:endParaRPr>
          </a:p>
        </p:txBody>
      </p:sp>
      <p:sp>
        <p:nvSpPr>
          <p:cNvPr id="1115" name="Google Shape;1115;p141"/>
          <p:cNvSpPr txBox="1"/>
          <p:nvPr>
            <p:ph idx="4294967295" type="body"/>
          </p:nvPr>
        </p:nvSpPr>
        <p:spPr>
          <a:xfrm>
            <a:off x="5324475" y="1832450"/>
            <a:ext cx="2300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500">
                <a:solidFill>
                  <a:schemeClr val="dk1"/>
                </a:solidFill>
              </a:rPr>
              <a:t>When using AI, don’t…</a:t>
            </a:r>
            <a:endParaRPr i="1" sz="1500">
              <a:solidFill>
                <a:schemeClr val="dk1"/>
              </a:solidFill>
            </a:endParaRPr>
          </a:p>
        </p:txBody>
      </p:sp>
      <p:sp>
        <p:nvSpPr>
          <p:cNvPr id="1116" name="Google Shape;1116;p141"/>
          <p:cNvSpPr txBox="1"/>
          <p:nvPr>
            <p:ph idx="1" type="subTitle"/>
          </p:nvPr>
        </p:nvSpPr>
        <p:spPr>
          <a:xfrm>
            <a:off x="4838625" y="2247950"/>
            <a:ext cx="32724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Trust it blindly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Use AI-provided code without understanding it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+"/>
            </a:pPr>
            <a:r>
              <a:rPr lang="en" sz="1600"/>
              <a:t>Ignore best practices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+"/>
            </a:pPr>
            <a:r>
              <a:rPr lang="en" sz="1600"/>
              <a:t>Replace your own decision-making</a:t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4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4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143"/>
          <p:cNvSpPr txBox="1"/>
          <p:nvPr/>
        </p:nvSpPr>
        <p:spPr>
          <a:xfrm>
            <a:off x="1048400" y="1031050"/>
            <a:ext cx="469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Session Survey Time!</a:t>
            </a:r>
            <a:endParaRPr b="1" sz="4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8" name="Google Shape;112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375" y="758775"/>
            <a:ext cx="2206851" cy="220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 Minute Timer Relaxing Music Lofi Sky Background&#10;&#10;&#10;&#10;&#10;&#10;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129" name="Google Shape;1129;p143" title="3 Minute Timer Relaxing Music Lofi Sky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925" y="3125450"/>
            <a:ext cx="2268150" cy="127584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44"/>
          <p:cNvSpPr txBox="1"/>
          <p:nvPr>
            <p:ph type="title"/>
          </p:nvPr>
        </p:nvSpPr>
        <p:spPr>
          <a:xfrm>
            <a:off x="1123700" y="481275"/>
            <a:ext cx="7568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Reminders</a:t>
            </a:r>
            <a:endParaRPr/>
          </a:p>
        </p:txBody>
      </p:sp>
      <p:sp>
        <p:nvSpPr>
          <p:cNvPr id="1135" name="Google Shape;1135;p14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6" name="Google Shape;1136;p144"/>
          <p:cNvSpPr txBox="1"/>
          <p:nvPr>
            <p:ph idx="1" type="body"/>
          </p:nvPr>
        </p:nvSpPr>
        <p:spPr>
          <a:xfrm>
            <a:off x="452400" y="1132825"/>
            <a:ext cx="8239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Finish the problem sets for additional practice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❒"/>
            </a:pPr>
            <a:r>
              <a:rPr lang="en"/>
              <a:t>Take the weekly HackerRank assessment by Sunday @ midnight</a:t>
            </a:r>
            <a:endParaRPr sz="1100"/>
          </a:p>
        </p:txBody>
      </p:sp>
      <p:pic>
        <p:nvPicPr>
          <p:cNvPr id="1137" name="Google Shape;113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00" y="438175"/>
            <a:ext cx="608050" cy="6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2"/>
          <p:cNvSpPr txBox="1"/>
          <p:nvPr>
            <p:ph idx="1" type="subTitle"/>
          </p:nvPr>
        </p:nvSpPr>
        <p:spPr>
          <a:xfrm>
            <a:off x="7103500" y="551600"/>
            <a:ext cx="1617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761" name="Google Shape;761;p102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2" name="Google Shape;762;p102" title="Screenshot 2025-06-08 at 9.29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375" y="623000"/>
            <a:ext cx="4220075" cy="42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3"/>
          <p:cNvSpPr txBox="1"/>
          <p:nvPr>
            <p:ph idx="1" type="subTitle"/>
          </p:nvPr>
        </p:nvSpPr>
        <p:spPr>
          <a:xfrm>
            <a:off x="1182525" y="22479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Learning UPI of UMPIRE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Live 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Breakout rooms</a:t>
            </a:r>
            <a:endParaRPr/>
          </a:p>
        </p:txBody>
      </p:sp>
      <p:sp>
        <p:nvSpPr>
          <p:cNvPr id="768" name="Google Shape;768;p103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9" name="Google Shape;769;p103"/>
          <p:cNvSpPr txBox="1"/>
          <p:nvPr>
            <p:ph idx="2" type="subTitle"/>
          </p:nvPr>
        </p:nvSpPr>
        <p:spPr>
          <a:xfrm>
            <a:off x="4991175" y="2095550"/>
            <a:ext cx="29673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Breakout room instructions not clear enough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More descriptive slides → visuals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Template</a:t>
            </a:r>
            <a:r>
              <a:rPr lang="en" sz="1700"/>
              <a:t> of UMPIRE → resources tab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Content &gt; intro 👎🏼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Questions lost in chat  </a:t>
            </a:r>
            <a:r>
              <a:rPr lang="en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4"/>
          <p:cNvSpPr txBox="1"/>
          <p:nvPr>
            <p:ph type="title"/>
          </p:nvPr>
        </p:nvSpPr>
        <p:spPr>
          <a:xfrm>
            <a:off x="1132000" y="481275"/>
            <a:ext cx="7559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 &amp; Reminders (3 minutes)</a:t>
            </a:r>
            <a:endParaRPr/>
          </a:p>
        </p:txBody>
      </p:sp>
      <p:sp>
        <p:nvSpPr>
          <p:cNvPr id="775" name="Google Shape;775;p104"/>
          <p:cNvSpPr txBox="1"/>
          <p:nvPr>
            <p:ph idx="1" type="body"/>
          </p:nvPr>
        </p:nvSpPr>
        <p:spPr>
          <a:xfrm>
            <a:off x="452400" y="1543475"/>
            <a:ext cx="85206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✱"/>
            </a:pPr>
            <a:r>
              <a:rPr b="1" lang="en" sz="1400"/>
              <a:t>🎥 Cameras-on policy to be fully implemented this week!</a:t>
            </a:r>
            <a:endParaRPr b="1"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Expect chat communication from TFM or PM if your camera is off 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Moving forward, students who cannot meet this cameras-on expectation will be asked to leave the meeting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✱"/>
            </a:pPr>
            <a:r>
              <a:rPr lang="en" sz="1400"/>
              <a:t>🗣️</a:t>
            </a:r>
            <a:r>
              <a:rPr b="1" lang="en" sz="1400"/>
              <a:t> Communicate absence concerns to </a:t>
            </a:r>
            <a:r>
              <a:rPr b="1" lang="en" sz="1400" u="sng">
                <a:solidFill>
                  <a:schemeClr val="hlink"/>
                </a:solidFill>
                <a:hlinkClick r:id="rId3"/>
              </a:rPr>
              <a:t>support@codepath.org</a:t>
            </a:r>
            <a:r>
              <a:rPr b="1" lang="en" sz="1400"/>
              <a:t> </a:t>
            </a:r>
            <a:endParaRPr b="1"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 not post about absences in Slack channels please 💚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Expect at most a 48-hour turnaround response from support@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✱"/>
            </a:pPr>
            <a:r>
              <a:rPr b="1" lang="en" sz="1400"/>
              <a:t>Clarification about standard vs. advanced breakout rooms! </a:t>
            </a:r>
            <a:endParaRPr b="1"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refers to the problem sets…not pace. Sorry for the miscommunication! </a:t>
            </a:r>
            <a:endParaRPr sz="1400"/>
          </a:p>
        </p:txBody>
      </p:sp>
      <p:sp>
        <p:nvSpPr>
          <p:cNvPr id="776" name="Google Shape;776;p104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7" name="Google Shape;77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00" y="350275"/>
            <a:ext cx="679601" cy="6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04"/>
          <p:cNvSpPr txBox="1"/>
          <p:nvPr/>
        </p:nvSpPr>
        <p:spPr>
          <a:xfrm>
            <a:off x="862375" y="1047175"/>
            <a:ext cx="7681200" cy="4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Please watch this Loom with announcements!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5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4" name="Google Shape;78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775" y="640675"/>
            <a:ext cx="3826851" cy="38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5"/>
          <p:cNvSpPr txBox="1"/>
          <p:nvPr>
            <p:ph type="title"/>
          </p:nvPr>
        </p:nvSpPr>
        <p:spPr>
          <a:xfrm>
            <a:off x="661675" y="1276275"/>
            <a:ext cx="3967800" cy="17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Turn on your cameras!</a:t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6"/>
          <p:cNvSpPr txBox="1"/>
          <p:nvPr>
            <p:ph type="title"/>
          </p:nvPr>
        </p:nvSpPr>
        <p:spPr>
          <a:xfrm>
            <a:off x="452400" y="481263"/>
            <a:ext cx="823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Your Breakout Room (1 min)</a:t>
            </a:r>
            <a:endParaRPr/>
          </a:p>
        </p:txBody>
      </p:sp>
      <p:sp>
        <p:nvSpPr>
          <p:cNvPr id="791" name="Google Shape;791;p106"/>
          <p:cNvSpPr txBox="1"/>
          <p:nvPr>
            <p:ph idx="1" type="body"/>
          </p:nvPr>
        </p:nvSpPr>
        <p:spPr>
          <a:xfrm>
            <a:off x="452400" y="1132825"/>
            <a:ext cx="55884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We’ll share the link to the entry ticket so you can indicate what unit you are 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We’ll create breakout groups based on the unit you selected.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When it’s Collaborative Problem Solving time, we’ll share the room assignments and demonstrate how to get to your room.</a:t>
            </a:r>
            <a:endParaRPr/>
          </a:p>
        </p:txBody>
      </p:sp>
      <p:sp>
        <p:nvSpPr>
          <p:cNvPr id="792" name="Google Shape;792;p106"/>
          <p:cNvSpPr txBox="1"/>
          <p:nvPr>
            <p:ph idx="12" type="sldNum"/>
          </p:nvPr>
        </p:nvSpPr>
        <p:spPr>
          <a:xfrm>
            <a:off x="8543625" y="4795150"/>
            <a:ext cx="5487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3" name="Google Shape;79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625" y="1207600"/>
            <a:ext cx="2334975" cy="23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